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0"/>
  </p:notesMasterIdLst>
  <p:handoutMasterIdLst>
    <p:handoutMasterId r:id="rId11"/>
  </p:handoutMasterIdLst>
  <p:sldIdLst>
    <p:sldId id="256" r:id="rId2"/>
    <p:sldId id="258" r:id="rId3"/>
    <p:sldId id="260" r:id="rId4"/>
    <p:sldId id="261" r:id="rId5"/>
    <p:sldId id="262" r:id="rId6"/>
    <p:sldId id="263" r:id="rId7"/>
    <p:sldId id="264" r:id="rId8"/>
    <p:sldId id="266" r:id="rId9"/>
  </p:sldIdLst>
  <p:sldSz cx="9144000" cy="6858000" type="screen4x3"/>
  <p:notesSz cx="6834188" cy="9979025"/>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4506"/>
    <a:srgbClr val="FF0000"/>
    <a:srgbClr val="996633"/>
    <a:srgbClr val="FF9966"/>
    <a:srgbClr val="CC6600"/>
    <a:srgbClr val="FF9999"/>
    <a:srgbClr val="FFCC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6" autoAdjust="0"/>
    <p:restoredTop sz="94786" autoAdjust="0"/>
  </p:normalViewPr>
  <p:slideViewPr>
    <p:cSldViewPr>
      <p:cViewPr>
        <p:scale>
          <a:sx n="75" d="100"/>
          <a:sy n="75" d="100"/>
        </p:scale>
        <p:origin x="-1200" y="-7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hu-HU"/>
          </a:p>
        </p:txBody>
      </p:sp>
      <p:sp>
        <p:nvSpPr>
          <p:cNvPr id="36867" name="Rectangle 3"/>
          <p:cNvSpPr>
            <a:spLocks noGrp="1" noChangeArrowheads="1"/>
          </p:cNvSpPr>
          <p:nvPr>
            <p:ph type="dt" sz="quarter"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hu-HU"/>
          </a:p>
        </p:txBody>
      </p:sp>
      <p:sp>
        <p:nvSpPr>
          <p:cNvPr id="36868" name="Rectangle 4"/>
          <p:cNvSpPr>
            <a:spLocks noGrp="1" noChangeArrowheads="1"/>
          </p:cNvSpPr>
          <p:nvPr>
            <p:ph type="ftr" sz="quarter" idx="2"/>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hu-HU"/>
          </a:p>
        </p:txBody>
      </p:sp>
      <p:sp>
        <p:nvSpPr>
          <p:cNvPr id="36869" name="Rectangle 5"/>
          <p:cNvSpPr>
            <a:spLocks noGrp="1" noChangeArrowheads="1"/>
          </p:cNvSpPr>
          <p:nvPr>
            <p:ph type="sldNum" sz="quarter" idx="3"/>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61663F-C23B-4AB0-9D41-0C0577CAC8D0}" type="slidenum">
              <a:rPr lang="hu-HU"/>
              <a:pPr>
                <a:defRPr/>
              </a:pPr>
              <a:t>‹#›</a:t>
            </a:fld>
            <a:endParaRPr lang="hu-HU"/>
          </a:p>
        </p:txBody>
      </p:sp>
    </p:spTree>
    <p:extLst>
      <p:ext uri="{BB962C8B-B14F-4D97-AF65-F5344CB8AC3E}">
        <p14:creationId xmlns:p14="http://schemas.microsoft.com/office/powerpoint/2010/main" val="2296067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hu-HU"/>
          </a:p>
        </p:txBody>
      </p:sp>
      <p:sp>
        <p:nvSpPr>
          <p:cNvPr id="39939" name="Rectangle 3"/>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hu-HU"/>
          </a:p>
        </p:txBody>
      </p:sp>
      <p:sp>
        <p:nvSpPr>
          <p:cNvPr id="12292" name="Rectangle 4"/>
          <p:cNvSpPr>
            <a:spLocks noGrp="1" noRot="1" noChangeAspect="1" noChangeArrowheads="1" noTextEdit="1"/>
          </p:cNvSpPr>
          <p:nvPr>
            <p:ph type="sldImg" idx="2"/>
          </p:nvPr>
        </p:nvSpPr>
        <p:spPr bwMode="auto">
          <a:xfrm>
            <a:off x="922338" y="747713"/>
            <a:ext cx="4991100" cy="3743325"/>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684213" y="4740275"/>
            <a:ext cx="5467350" cy="44910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39942" name="Rectangle 6"/>
          <p:cNvSpPr>
            <a:spLocks noGrp="1" noChangeArrowheads="1"/>
          </p:cNvSpPr>
          <p:nvPr>
            <p:ph type="ftr" sz="quarter" idx="4"/>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hu-HU"/>
          </a:p>
        </p:txBody>
      </p:sp>
      <p:sp>
        <p:nvSpPr>
          <p:cNvPr id="39943" name="Rectangle 7"/>
          <p:cNvSpPr>
            <a:spLocks noGrp="1" noChangeArrowheads="1"/>
          </p:cNvSpPr>
          <p:nvPr>
            <p:ph type="sldNum" sz="quarter" idx="5"/>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7283E4-9655-44B9-A615-6C470607AE39}" type="slidenum">
              <a:rPr lang="hu-HU"/>
              <a:pPr>
                <a:defRPr/>
              </a:pPr>
              <a:t>‹#›</a:t>
            </a:fld>
            <a:endParaRPr lang="hu-HU"/>
          </a:p>
        </p:txBody>
      </p:sp>
    </p:spTree>
    <p:extLst>
      <p:ext uri="{BB962C8B-B14F-4D97-AF65-F5344CB8AC3E}">
        <p14:creationId xmlns:p14="http://schemas.microsoft.com/office/powerpoint/2010/main" val="1733677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93DC1FC6-8B65-496C-ACAA-3B1A923EBB93}" type="slidenum">
              <a:rPr lang="hu-HU" smtClean="0"/>
              <a:pPr/>
              <a:t>1</a:t>
            </a:fld>
            <a:endParaRPr lang="hu-HU"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hu-H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iakép helye 1"/>
          <p:cNvSpPr>
            <a:spLocks noGrp="1" noRot="1" noChangeAspect="1" noTextEdit="1"/>
          </p:cNvSpPr>
          <p:nvPr>
            <p:ph type="sldImg"/>
          </p:nvPr>
        </p:nvSpPr>
        <p:spPr>
          <a:ln/>
        </p:spPr>
      </p:sp>
      <p:sp>
        <p:nvSpPr>
          <p:cNvPr id="19458" name="Jegyzetek helye 2"/>
          <p:cNvSpPr>
            <a:spLocks noGrp="1"/>
          </p:cNvSpPr>
          <p:nvPr>
            <p:ph type="body" idx="1"/>
          </p:nvPr>
        </p:nvSpPr>
        <p:spPr>
          <a:noFill/>
          <a:ln/>
        </p:spPr>
        <p:txBody>
          <a:bodyPr/>
          <a:lstStyle/>
          <a:p>
            <a:endParaRPr lang="hu-HU" smtClean="0"/>
          </a:p>
        </p:txBody>
      </p:sp>
      <p:sp>
        <p:nvSpPr>
          <p:cNvPr id="19459" name="Dia számának helye 3"/>
          <p:cNvSpPr>
            <a:spLocks noGrp="1"/>
          </p:cNvSpPr>
          <p:nvPr>
            <p:ph type="sldNum" sz="quarter" idx="5"/>
          </p:nvPr>
        </p:nvSpPr>
        <p:spPr>
          <a:noFill/>
        </p:spPr>
        <p:txBody>
          <a:bodyPr/>
          <a:lstStyle/>
          <a:p>
            <a:fld id="{71412B4E-C962-4544-97E8-442A839C7842}" type="slidenum">
              <a:rPr lang="hu-HU" smtClean="0"/>
              <a:pPr/>
              <a:t>4</a:t>
            </a:fld>
            <a:endParaRPr 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4" name="Téglalap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églalap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Téglalap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Téglalap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Egyenes összekötő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Egyenes összekötő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Egyenes összekötő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Egyenes összekötő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Egyenes összekötő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Egyenes összekötő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Téglalap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Ellipszis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Ellipszis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Ellipszis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Ellipszis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Ellipszis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Cím 7"/>
          <p:cNvSpPr>
            <a:spLocks noGrp="1"/>
          </p:cNvSpPr>
          <p:nvPr>
            <p:ph type="ctrTitle"/>
          </p:nvPr>
        </p:nvSpPr>
        <p:spPr>
          <a:xfrm>
            <a:off x="2286000" y="3124200"/>
            <a:ext cx="6172200" cy="1894362"/>
          </a:xfrm>
        </p:spPr>
        <p:txBody>
          <a:bodyPr/>
          <a:lstStyle>
            <a:lvl1pPr>
              <a:defRPr b="1"/>
            </a:lvl1pPr>
          </a:lstStyle>
          <a:p>
            <a:r>
              <a:rPr lang="hu-HU" smtClean="0"/>
              <a:t>Mintacím szerkesztése</a:t>
            </a:r>
            <a:endParaRPr lang="en-US"/>
          </a:p>
        </p:txBody>
      </p:sp>
      <p:sp>
        <p:nvSpPr>
          <p:cNvPr id="9" name="Alcím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u-HU" smtClean="0"/>
              <a:t>Alcím mintájának szerkesztése</a:t>
            </a:r>
            <a:endParaRPr lang="en-US"/>
          </a:p>
        </p:txBody>
      </p:sp>
      <p:sp>
        <p:nvSpPr>
          <p:cNvPr id="22" name="Dátum helye 27"/>
          <p:cNvSpPr>
            <a:spLocks noGrp="1"/>
          </p:cNvSpPr>
          <p:nvPr>
            <p:ph type="dt" sz="half" idx="10"/>
          </p:nvPr>
        </p:nvSpPr>
        <p:spPr bwMode="auto">
          <a:xfrm rot="5400000">
            <a:off x="7764463" y="1174750"/>
            <a:ext cx="2286000" cy="381000"/>
          </a:xfrm>
        </p:spPr>
        <p:txBody>
          <a:bodyPr/>
          <a:lstStyle>
            <a:lvl1pPr>
              <a:defRPr/>
            </a:lvl1pPr>
          </a:lstStyle>
          <a:p>
            <a:pPr>
              <a:defRPr/>
            </a:pPr>
            <a:endParaRPr lang="hu-HU"/>
          </a:p>
        </p:txBody>
      </p:sp>
      <p:sp>
        <p:nvSpPr>
          <p:cNvPr id="23" name="Élőláb helye 16"/>
          <p:cNvSpPr>
            <a:spLocks noGrp="1"/>
          </p:cNvSpPr>
          <p:nvPr>
            <p:ph type="ftr" sz="quarter" idx="11"/>
          </p:nvPr>
        </p:nvSpPr>
        <p:spPr bwMode="auto">
          <a:xfrm rot="5400000">
            <a:off x="7077076" y="4181475"/>
            <a:ext cx="3657600" cy="384175"/>
          </a:xfrm>
        </p:spPr>
        <p:txBody>
          <a:bodyPr/>
          <a:lstStyle>
            <a:lvl1pPr>
              <a:defRPr/>
            </a:lvl1pPr>
          </a:lstStyle>
          <a:p>
            <a:pPr>
              <a:defRPr/>
            </a:pPr>
            <a:endParaRPr lang="hu-HU"/>
          </a:p>
        </p:txBody>
      </p:sp>
      <p:sp>
        <p:nvSpPr>
          <p:cNvPr id="24" name="Dia számának helye 28"/>
          <p:cNvSpPr>
            <a:spLocks noGrp="1"/>
          </p:cNvSpPr>
          <p:nvPr>
            <p:ph type="sldNum" sz="quarter" idx="12"/>
          </p:nvPr>
        </p:nvSpPr>
        <p:spPr bwMode="auto">
          <a:xfrm>
            <a:off x="1325563" y="4929188"/>
            <a:ext cx="609600" cy="517525"/>
          </a:xfrm>
        </p:spPr>
        <p:txBody>
          <a:bodyPr/>
          <a:lstStyle>
            <a:lvl1pPr>
              <a:defRPr/>
            </a:lvl1pPr>
          </a:lstStyle>
          <a:p>
            <a:pPr>
              <a:defRPr/>
            </a:pPr>
            <a:fld id="{ECDD79CE-A4E0-41DB-9F04-E2B0537EA3BE}" type="slidenum">
              <a:rPr lang="hu-HU"/>
              <a:pPr>
                <a:defRPr/>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1676400" cy="5851525"/>
          </a:xfrm>
        </p:spPr>
        <p:txBody>
          <a:bodyPr vert="eaVert"/>
          <a:lstStyle/>
          <a:p>
            <a:r>
              <a:rPr lang="hu-HU" smtClean="0"/>
              <a:t>Mintacím szerkesztése</a:t>
            </a:r>
            <a:endParaRPr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13"/>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a:lvl1pPr>
          </a:lstStyle>
          <a:p>
            <a:pPr>
              <a:defRPr/>
            </a:pPr>
            <a:endParaRPr lang="hu-HU"/>
          </a:p>
        </p:txBody>
      </p:sp>
      <p:sp>
        <p:nvSpPr>
          <p:cNvPr id="6" name="Dia számának helye 22"/>
          <p:cNvSpPr>
            <a:spLocks noGrp="1"/>
          </p:cNvSpPr>
          <p:nvPr>
            <p:ph type="sldNum" sz="quarter" idx="12"/>
          </p:nvPr>
        </p:nvSpPr>
        <p:spPr/>
        <p:txBody>
          <a:bodyPr/>
          <a:lstStyle>
            <a:lvl1pPr>
              <a:defRPr/>
            </a:lvl1pPr>
          </a:lstStyle>
          <a:p>
            <a:pPr>
              <a:defRPr/>
            </a:pPr>
            <a:fld id="{4382F64A-CD2E-4351-9E94-CAF906FA069A}"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8" name="Tartalom helye 7"/>
          <p:cNvSpPr>
            <a:spLocks noGrp="1"/>
          </p:cNvSpPr>
          <p:nvPr>
            <p:ph sz="quarter" idx="1"/>
          </p:nvPr>
        </p:nvSpPr>
        <p:spPr>
          <a:xfrm>
            <a:off x="457200" y="1600200"/>
            <a:ext cx="7467600" cy="4873752"/>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6"/>
          <p:cNvSpPr>
            <a:spLocks noGrp="1"/>
          </p:cNvSpPr>
          <p:nvPr>
            <p:ph type="dt" sz="half" idx="10"/>
          </p:nvPr>
        </p:nvSpPr>
        <p:spPr/>
        <p:txBody>
          <a:bodyPr rtlCol="0"/>
          <a:lstStyle>
            <a:lvl1pPr>
              <a:defRPr/>
            </a:lvl1pPr>
          </a:lstStyle>
          <a:p>
            <a:pPr>
              <a:defRPr/>
            </a:pPr>
            <a:endParaRPr lang="hu-HU"/>
          </a:p>
        </p:txBody>
      </p:sp>
      <p:sp>
        <p:nvSpPr>
          <p:cNvPr id="5" name="Dia számának helye 8"/>
          <p:cNvSpPr>
            <a:spLocks noGrp="1"/>
          </p:cNvSpPr>
          <p:nvPr>
            <p:ph type="sldNum" sz="quarter" idx="11"/>
          </p:nvPr>
        </p:nvSpPr>
        <p:spPr/>
        <p:txBody>
          <a:bodyPr rtlCol="0"/>
          <a:lstStyle>
            <a:lvl1pPr>
              <a:defRPr/>
            </a:lvl1pPr>
          </a:lstStyle>
          <a:p>
            <a:pPr>
              <a:defRPr/>
            </a:pPr>
            <a:fld id="{9726BA13-CA29-440B-BA1B-E9E2B0477662}" type="slidenum">
              <a:rPr lang="hu-HU"/>
              <a:pPr>
                <a:defRPr/>
              </a:pPr>
              <a:t>‹#›</a:t>
            </a:fld>
            <a:endParaRPr lang="hu-HU"/>
          </a:p>
        </p:txBody>
      </p:sp>
      <p:sp>
        <p:nvSpPr>
          <p:cNvPr id="6" name="Élőláb helye 9"/>
          <p:cNvSpPr>
            <a:spLocks noGrp="1"/>
          </p:cNvSpPr>
          <p:nvPr>
            <p:ph type="ftr" sz="quarter" idx="12"/>
          </p:nvPr>
        </p:nvSpPr>
        <p:spPr/>
        <p:txBody>
          <a:bodyPr rtlCol="0"/>
          <a:lstStyle>
            <a:lvl1pPr>
              <a:defRPr/>
            </a:lvl1pPr>
          </a:lstStyle>
          <a:p>
            <a:pPr>
              <a:defRPr/>
            </a:pPr>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1">
        <a:schemeClr val="bg2"/>
      </p:bgRef>
    </p:bg>
    <p:spTree>
      <p:nvGrpSpPr>
        <p:cNvPr id="1" name=""/>
        <p:cNvGrpSpPr/>
        <p:nvPr/>
      </p:nvGrpSpPr>
      <p:grpSpPr>
        <a:xfrm>
          <a:off x="0" y="0"/>
          <a:ext cx="0" cy="0"/>
          <a:chOff x="0" y="0"/>
          <a:chExt cx="0" cy="0"/>
        </a:xfrm>
      </p:grpSpPr>
      <p:sp>
        <p:nvSpPr>
          <p:cNvPr id="4" name="Téglalap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églalap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Téglalap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Téglalap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Egyenes összekötő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Egyenes összekötő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Egyenes összekötő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Egyenes összekötő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Egyenes összekötő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Téglalap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Ellipszis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Ellipszis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Ellipszis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Ellipszis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Ellipszis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Egyenes összekötő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Cím 1"/>
          <p:cNvSpPr>
            <a:spLocks noGrp="1"/>
          </p:cNvSpPr>
          <p:nvPr>
            <p:ph type="title"/>
          </p:nvPr>
        </p:nvSpPr>
        <p:spPr>
          <a:xfrm>
            <a:off x="2286000" y="2895600"/>
            <a:ext cx="6172200" cy="2053590"/>
          </a:xfrm>
        </p:spPr>
        <p:txBody>
          <a:bodyPr/>
          <a:lstStyle>
            <a:lvl1pPr algn="l">
              <a:buNone/>
              <a:defRPr sz="3000" b="1" cap="small" baseline="0"/>
            </a:lvl1pPr>
          </a:lstStyle>
          <a:p>
            <a:r>
              <a:rPr lang="hu-HU" smtClean="0"/>
              <a:t>Mintacím szerkesztése</a:t>
            </a:r>
            <a:endParaRPr lang="en-US"/>
          </a:p>
        </p:txBody>
      </p:sp>
      <p:sp>
        <p:nvSpPr>
          <p:cNvPr id="3" name="Szöveg helye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u-HU" smtClean="0"/>
              <a:t>Mintaszöveg szerkesztése</a:t>
            </a:r>
          </a:p>
        </p:txBody>
      </p:sp>
      <p:sp>
        <p:nvSpPr>
          <p:cNvPr id="20" name="Dátum helye 3"/>
          <p:cNvSpPr>
            <a:spLocks noGrp="1"/>
          </p:cNvSpPr>
          <p:nvPr>
            <p:ph type="dt" sz="half" idx="10"/>
          </p:nvPr>
        </p:nvSpPr>
        <p:spPr bwMode="auto">
          <a:xfrm rot="5400000">
            <a:off x="7762875" y="1169988"/>
            <a:ext cx="2286000" cy="381000"/>
          </a:xfrm>
        </p:spPr>
        <p:txBody>
          <a:bodyPr/>
          <a:lstStyle>
            <a:lvl1pPr>
              <a:defRPr/>
            </a:lvl1pPr>
          </a:lstStyle>
          <a:p>
            <a:pPr>
              <a:defRPr/>
            </a:pPr>
            <a:endParaRPr lang="hu-HU"/>
          </a:p>
        </p:txBody>
      </p:sp>
      <p:sp>
        <p:nvSpPr>
          <p:cNvPr id="21" name="Élőláb helye 4"/>
          <p:cNvSpPr>
            <a:spLocks noGrp="1"/>
          </p:cNvSpPr>
          <p:nvPr>
            <p:ph type="ftr" sz="quarter" idx="11"/>
          </p:nvPr>
        </p:nvSpPr>
        <p:spPr bwMode="auto">
          <a:xfrm rot="5400000">
            <a:off x="7077076" y="4178300"/>
            <a:ext cx="3657600" cy="384175"/>
          </a:xfrm>
        </p:spPr>
        <p:txBody>
          <a:bodyPr/>
          <a:lstStyle>
            <a:lvl1pPr>
              <a:defRPr/>
            </a:lvl1pPr>
          </a:lstStyle>
          <a:p>
            <a:pPr>
              <a:defRPr/>
            </a:pPr>
            <a:endParaRPr lang="hu-HU"/>
          </a:p>
        </p:txBody>
      </p:sp>
      <p:sp>
        <p:nvSpPr>
          <p:cNvPr id="22" name="Dia számának helye 5"/>
          <p:cNvSpPr>
            <a:spLocks noGrp="1"/>
          </p:cNvSpPr>
          <p:nvPr>
            <p:ph type="sldNum" sz="quarter" idx="12"/>
          </p:nvPr>
        </p:nvSpPr>
        <p:spPr bwMode="auto">
          <a:xfrm>
            <a:off x="1339850" y="4929188"/>
            <a:ext cx="609600" cy="517525"/>
          </a:xfrm>
        </p:spPr>
        <p:txBody>
          <a:bodyPr/>
          <a:lstStyle>
            <a:lvl1pPr>
              <a:defRPr/>
            </a:lvl1pPr>
          </a:lstStyle>
          <a:p>
            <a:pPr>
              <a:defRPr/>
            </a:pPr>
            <a:fld id="{E8781D0D-7803-44B3-90F4-A6F4FA86826C}"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9" name="Tartalom helye 8"/>
          <p:cNvSpPr>
            <a:spLocks noGrp="1"/>
          </p:cNvSpPr>
          <p:nvPr>
            <p:ph sz="quarter" idx="1"/>
          </p:nvPr>
        </p:nvSpPr>
        <p:spPr>
          <a:xfrm>
            <a:off x="457200" y="1600200"/>
            <a:ext cx="3657600" cy="45720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Tartalom helye 10"/>
          <p:cNvSpPr>
            <a:spLocks noGrp="1"/>
          </p:cNvSpPr>
          <p:nvPr>
            <p:ph sz="quarter" idx="2"/>
          </p:nvPr>
        </p:nvSpPr>
        <p:spPr>
          <a:xfrm>
            <a:off x="4270248" y="1600200"/>
            <a:ext cx="3657600" cy="45720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Dátum helye 13"/>
          <p:cNvSpPr>
            <a:spLocks noGrp="1"/>
          </p:cNvSpPr>
          <p:nvPr>
            <p:ph type="dt" sz="half" idx="10"/>
          </p:nvPr>
        </p:nvSpPr>
        <p:spPr/>
        <p:txBody>
          <a:bodyPr/>
          <a:lstStyle>
            <a:lvl1pPr>
              <a:defRPr/>
            </a:lvl1pPr>
          </a:lstStyle>
          <a:p>
            <a:pPr>
              <a:defRPr/>
            </a:pPr>
            <a:endParaRPr lang="hu-HU"/>
          </a:p>
        </p:txBody>
      </p:sp>
      <p:sp>
        <p:nvSpPr>
          <p:cNvPr id="6" name="Élőláb helye 2"/>
          <p:cNvSpPr>
            <a:spLocks noGrp="1"/>
          </p:cNvSpPr>
          <p:nvPr>
            <p:ph type="ftr" sz="quarter" idx="11"/>
          </p:nvPr>
        </p:nvSpPr>
        <p:spPr/>
        <p:txBody>
          <a:bodyPr/>
          <a:lstStyle>
            <a:lvl1pPr>
              <a:defRPr/>
            </a:lvl1pPr>
          </a:lstStyle>
          <a:p>
            <a:pPr>
              <a:defRPr/>
            </a:pPr>
            <a:endParaRPr lang="hu-HU"/>
          </a:p>
        </p:txBody>
      </p:sp>
      <p:sp>
        <p:nvSpPr>
          <p:cNvPr id="7" name="Dia számának helye 22"/>
          <p:cNvSpPr>
            <a:spLocks noGrp="1"/>
          </p:cNvSpPr>
          <p:nvPr>
            <p:ph type="sldNum" sz="quarter" idx="12"/>
          </p:nvPr>
        </p:nvSpPr>
        <p:spPr/>
        <p:txBody>
          <a:bodyPr/>
          <a:lstStyle>
            <a:lvl1pPr>
              <a:defRPr/>
            </a:lvl1pPr>
          </a:lstStyle>
          <a:p>
            <a:pPr>
              <a:defRPr/>
            </a:pPr>
            <a:fld id="{5D199003-4D72-4FA0-B5E0-4ED6577E8F8F}"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7543800" cy="1143000"/>
          </a:xfrm>
        </p:spPr>
        <p:txBody>
          <a:bodyPr/>
          <a:lstStyle>
            <a:lvl1pPr>
              <a:defRPr/>
            </a:lvl1pPr>
          </a:lstStyle>
          <a:p>
            <a:r>
              <a:rPr lang="hu-HU" smtClean="0"/>
              <a:t>Mintacím szerkesztése</a:t>
            </a:r>
            <a:endParaRPr lang="en-US"/>
          </a:p>
        </p:txBody>
      </p:sp>
      <p:sp>
        <p:nvSpPr>
          <p:cNvPr id="11" name="Tartalom helye 10"/>
          <p:cNvSpPr>
            <a:spLocks noGrp="1"/>
          </p:cNvSpPr>
          <p:nvPr>
            <p:ph sz="quarter" idx="2"/>
          </p:nvPr>
        </p:nvSpPr>
        <p:spPr>
          <a:xfrm>
            <a:off x="457200" y="2362200"/>
            <a:ext cx="3657600" cy="38862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3" name="Tartalom helye 12"/>
          <p:cNvSpPr>
            <a:spLocks noGrp="1"/>
          </p:cNvSpPr>
          <p:nvPr>
            <p:ph sz="quarter" idx="4"/>
          </p:nvPr>
        </p:nvSpPr>
        <p:spPr>
          <a:xfrm>
            <a:off x="4371975" y="2362200"/>
            <a:ext cx="3657600" cy="38862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2" name="Szöveg hely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u-HU" smtClean="0"/>
              <a:t>Mintaszöveg szerkesztése</a:t>
            </a:r>
          </a:p>
        </p:txBody>
      </p:sp>
      <p:sp>
        <p:nvSpPr>
          <p:cNvPr id="14" name="Szöveg hely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u-HU" smtClean="0"/>
              <a:t>Mintaszöveg szerkesztése</a:t>
            </a:r>
          </a:p>
        </p:txBody>
      </p:sp>
      <p:sp>
        <p:nvSpPr>
          <p:cNvPr id="7" name="Dátum helye 13"/>
          <p:cNvSpPr>
            <a:spLocks noGrp="1"/>
          </p:cNvSpPr>
          <p:nvPr>
            <p:ph type="dt" sz="half" idx="10"/>
          </p:nvPr>
        </p:nvSpPr>
        <p:spPr/>
        <p:txBody>
          <a:bodyPr/>
          <a:lstStyle>
            <a:lvl1pPr>
              <a:defRPr/>
            </a:lvl1pPr>
          </a:lstStyle>
          <a:p>
            <a:pPr>
              <a:defRPr/>
            </a:pPr>
            <a:endParaRPr lang="hu-HU"/>
          </a:p>
        </p:txBody>
      </p:sp>
      <p:sp>
        <p:nvSpPr>
          <p:cNvPr id="8" name="Élőláb helye 2"/>
          <p:cNvSpPr>
            <a:spLocks noGrp="1"/>
          </p:cNvSpPr>
          <p:nvPr>
            <p:ph type="ftr" sz="quarter" idx="11"/>
          </p:nvPr>
        </p:nvSpPr>
        <p:spPr/>
        <p:txBody>
          <a:bodyPr/>
          <a:lstStyle>
            <a:lvl1pPr>
              <a:defRPr/>
            </a:lvl1pPr>
          </a:lstStyle>
          <a:p>
            <a:pPr>
              <a:defRPr/>
            </a:pPr>
            <a:endParaRPr lang="hu-HU"/>
          </a:p>
        </p:txBody>
      </p:sp>
      <p:sp>
        <p:nvSpPr>
          <p:cNvPr id="9" name="Dia számának helye 22"/>
          <p:cNvSpPr>
            <a:spLocks noGrp="1"/>
          </p:cNvSpPr>
          <p:nvPr>
            <p:ph type="sldNum" sz="quarter" idx="12"/>
          </p:nvPr>
        </p:nvSpPr>
        <p:spPr/>
        <p:txBody>
          <a:bodyPr/>
          <a:lstStyle>
            <a:lvl1pPr>
              <a:defRPr/>
            </a:lvl1pPr>
          </a:lstStyle>
          <a:p>
            <a:pPr>
              <a:defRPr/>
            </a:pPr>
            <a:fld id="{5050877D-5F87-43A7-AFF9-CBE304F3AD2F}"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3"/>
          <p:cNvSpPr>
            <a:spLocks noGrp="1"/>
          </p:cNvSpPr>
          <p:nvPr>
            <p:ph type="dt" sz="half" idx="10"/>
          </p:nvPr>
        </p:nvSpPr>
        <p:spPr/>
        <p:txBody>
          <a:bodyPr/>
          <a:lstStyle>
            <a:lvl1pPr>
              <a:defRPr/>
            </a:lvl1pPr>
          </a:lstStyle>
          <a:p>
            <a:pPr>
              <a:defRPr/>
            </a:pPr>
            <a:endParaRPr lang="hu-HU"/>
          </a:p>
        </p:txBody>
      </p:sp>
      <p:sp>
        <p:nvSpPr>
          <p:cNvPr id="3" name="Élőláb helye 2"/>
          <p:cNvSpPr>
            <a:spLocks noGrp="1"/>
          </p:cNvSpPr>
          <p:nvPr>
            <p:ph type="ftr" sz="quarter" idx="11"/>
          </p:nvPr>
        </p:nvSpPr>
        <p:spPr/>
        <p:txBody>
          <a:bodyPr/>
          <a:lstStyle>
            <a:lvl1pPr>
              <a:defRPr/>
            </a:lvl1pPr>
          </a:lstStyle>
          <a:p>
            <a:pPr>
              <a:defRPr/>
            </a:pPr>
            <a:endParaRPr lang="hu-HU"/>
          </a:p>
        </p:txBody>
      </p:sp>
      <p:sp>
        <p:nvSpPr>
          <p:cNvPr id="4" name="Dia számának helye 22"/>
          <p:cNvSpPr>
            <a:spLocks noGrp="1"/>
          </p:cNvSpPr>
          <p:nvPr>
            <p:ph type="sldNum" sz="quarter" idx="12"/>
          </p:nvPr>
        </p:nvSpPr>
        <p:spPr/>
        <p:txBody>
          <a:bodyPr/>
          <a:lstStyle>
            <a:lvl1pPr>
              <a:defRPr/>
            </a:lvl1pPr>
          </a:lstStyle>
          <a:p>
            <a:pPr>
              <a:defRPr/>
            </a:pPr>
            <a:fld id="{0594DD9A-0968-4115-B230-E265FBEF9ED1}"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5" name="Egyenes összekötő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Egyenes összekötő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Egyenes összekötő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Egyenes összekötő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Téglalap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Egyenes összekötő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Ellipszis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Cím 1"/>
          <p:cNvSpPr>
            <a:spLocks noGrp="1"/>
          </p:cNvSpPr>
          <p:nvPr>
            <p:ph type="title"/>
          </p:nvPr>
        </p:nvSpPr>
        <p:spPr>
          <a:xfrm rot="5400000">
            <a:off x="3371850" y="3200400"/>
            <a:ext cx="6309360" cy="457200"/>
          </a:xfrm>
        </p:spPr>
        <p:txBody>
          <a:bodyPr/>
          <a:lstStyle>
            <a:lvl1pPr algn="l">
              <a:buNone/>
              <a:defRPr sz="2000" b="1" cap="small" baseline="0"/>
            </a:lvl1pPr>
          </a:lstStyle>
          <a:p>
            <a:r>
              <a:rPr lang="hu-HU" smtClean="0"/>
              <a:t>Mintacím szerkesztése</a:t>
            </a:r>
            <a:endParaRPr lang="en-US"/>
          </a:p>
        </p:txBody>
      </p:sp>
      <p:sp>
        <p:nvSpPr>
          <p:cNvPr id="3" name="Szöveg hely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hu-HU" smtClean="0"/>
              <a:t>Mintaszöveg szerkesztése</a:t>
            </a:r>
          </a:p>
        </p:txBody>
      </p:sp>
      <p:sp>
        <p:nvSpPr>
          <p:cNvPr id="18" name="Tartalom helye 17"/>
          <p:cNvSpPr>
            <a:spLocks noGrp="1"/>
          </p:cNvSpPr>
          <p:nvPr>
            <p:ph sz="quarter" idx="1"/>
          </p:nvPr>
        </p:nvSpPr>
        <p:spPr>
          <a:xfrm>
            <a:off x="304800" y="274320"/>
            <a:ext cx="5638800" cy="632764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2" name="Dátum helye 20"/>
          <p:cNvSpPr>
            <a:spLocks noGrp="1"/>
          </p:cNvSpPr>
          <p:nvPr>
            <p:ph type="dt" sz="half" idx="10"/>
          </p:nvPr>
        </p:nvSpPr>
        <p:spPr/>
        <p:txBody>
          <a:bodyPr rtlCol="0"/>
          <a:lstStyle>
            <a:lvl1pPr>
              <a:defRPr/>
            </a:lvl1pPr>
          </a:lstStyle>
          <a:p>
            <a:pPr>
              <a:defRPr/>
            </a:pPr>
            <a:endParaRPr lang="hu-HU"/>
          </a:p>
        </p:txBody>
      </p:sp>
      <p:sp>
        <p:nvSpPr>
          <p:cNvPr id="13" name="Dia számának helye 21"/>
          <p:cNvSpPr>
            <a:spLocks noGrp="1"/>
          </p:cNvSpPr>
          <p:nvPr>
            <p:ph type="sldNum" sz="quarter" idx="11"/>
          </p:nvPr>
        </p:nvSpPr>
        <p:spPr/>
        <p:txBody>
          <a:bodyPr rtlCol="0"/>
          <a:lstStyle>
            <a:lvl1pPr>
              <a:defRPr/>
            </a:lvl1pPr>
          </a:lstStyle>
          <a:p>
            <a:pPr>
              <a:defRPr/>
            </a:pPr>
            <a:fld id="{384ABEB2-65FF-4B71-ACAD-56EEFFEEB688}" type="slidenum">
              <a:rPr lang="hu-HU"/>
              <a:pPr>
                <a:defRPr/>
              </a:pPr>
              <a:t>‹#›</a:t>
            </a:fld>
            <a:endParaRPr lang="hu-HU"/>
          </a:p>
        </p:txBody>
      </p:sp>
      <p:sp>
        <p:nvSpPr>
          <p:cNvPr id="14" name="Élőláb helye 22"/>
          <p:cNvSpPr>
            <a:spLocks noGrp="1"/>
          </p:cNvSpPr>
          <p:nvPr>
            <p:ph type="ftr" sz="quarter" idx="12"/>
          </p:nvPr>
        </p:nvSpPr>
        <p:spPr/>
        <p:txBody>
          <a:bodyPr rtlCol="0"/>
          <a:lstStyle>
            <a:lvl1pPr>
              <a:defRPr/>
            </a:lvl1pPr>
          </a:lstStyle>
          <a:p>
            <a:pPr>
              <a:defRPr/>
            </a:pPr>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5" name="Egyenes összekötő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Ellipszis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Egyenes összekötő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Téglalap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Egyenes összekötő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Egyenes összekötő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Egyenes összekötő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Cím 1"/>
          <p:cNvSpPr>
            <a:spLocks noGrp="1"/>
          </p:cNvSpPr>
          <p:nvPr>
            <p:ph type="title"/>
          </p:nvPr>
        </p:nvSpPr>
        <p:spPr>
          <a:xfrm rot="5400000">
            <a:off x="3350133" y="3200400"/>
            <a:ext cx="6309360" cy="457200"/>
          </a:xfrm>
        </p:spPr>
        <p:txBody>
          <a:bodyPr/>
          <a:lstStyle>
            <a:lvl1pPr algn="l">
              <a:buNone/>
              <a:defRPr sz="2000" b="1"/>
            </a:lvl1pPr>
          </a:lstStyle>
          <a:p>
            <a:r>
              <a:rPr lang="hu-HU" smtClean="0"/>
              <a:t>Mintacím szerkesztése</a:t>
            </a:r>
            <a:endParaRPr lang="en-US"/>
          </a:p>
        </p:txBody>
      </p:sp>
      <p:sp>
        <p:nvSpPr>
          <p:cNvPr id="3" name="Kép hely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hu-HU" noProof="0" smtClean="0"/>
              <a:t>Kép beszúrásához kattintson az ikonra</a:t>
            </a:r>
            <a:endParaRPr lang="en-US" noProof="0" dirty="0"/>
          </a:p>
        </p:txBody>
      </p:sp>
      <p:sp>
        <p:nvSpPr>
          <p:cNvPr id="4" name="Szöveg helye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hu-HU" smtClean="0"/>
              <a:t>Mintaszöveg szerkesztése</a:t>
            </a:r>
          </a:p>
        </p:txBody>
      </p:sp>
      <p:sp>
        <p:nvSpPr>
          <p:cNvPr id="12" name="Dátum helye 16"/>
          <p:cNvSpPr>
            <a:spLocks noGrp="1"/>
          </p:cNvSpPr>
          <p:nvPr>
            <p:ph type="dt" sz="half" idx="10"/>
          </p:nvPr>
        </p:nvSpPr>
        <p:spPr/>
        <p:txBody>
          <a:bodyPr rtlCol="0"/>
          <a:lstStyle>
            <a:lvl1pPr>
              <a:defRPr/>
            </a:lvl1pPr>
          </a:lstStyle>
          <a:p>
            <a:pPr>
              <a:defRPr/>
            </a:pPr>
            <a:endParaRPr lang="hu-HU"/>
          </a:p>
        </p:txBody>
      </p:sp>
      <p:sp>
        <p:nvSpPr>
          <p:cNvPr id="13" name="Dia számának helye 17"/>
          <p:cNvSpPr>
            <a:spLocks noGrp="1"/>
          </p:cNvSpPr>
          <p:nvPr>
            <p:ph type="sldNum" sz="quarter" idx="11"/>
          </p:nvPr>
        </p:nvSpPr>
        <p:spPr/>
        <p:txBody>
          <a:bodyPr rtlCol="0"/>
          <a:lstStyle>
            <a:lvl1pPr>
              <a:defRPr/>
            </a:lvl1pPr>
          </a:lstStyle>
          <a:p>
            <a:pPr>
              <a:defRPr/>
            </a:pPr>
            <a:fld id="{10800C0C-CAE6-4BD8-B7D2-4EBBD780A92E}" type="slidenum">
              <a:rPr lang="hu-HU"/>
              <a:pPr>
                <a:defRPr/>
              </a:pPr>
              <a:t>‹#›</a:t>
            </a:fld>
            <a:endParaRPr lang="hu-HU"/>
          </a:p>
        </p:txBody>
      </p:sp>
      <p:sp>
        <p:nvSpPr>
          <p:cNvPr id="14" name="Élőláb helye 20"/>
          <p:cNvSpPr>
            <a:spLocks noGrp="1"/>
          </p:cNvSpPr>
          <p:nvPr>
            <p:ph type="ftr" sz="quarter" idx="12"/>
          </p:nvPr>
        </p:nvSpPr>
        <p:spPr/>
        <p:txBody>
          <a:bodyPr rtlCol="0"/>
          <a:lstStyle>
            <a:lvl1pPr>
              <a:defRPr/>
            </a:lvl1pPr>
          </a:lstStyle>
          <a:p>
            <a:pPr>
              <a:defRPr/>
            </a:pPr>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13"/>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a:lvl1pPr>
          </a:lstStyle>
          <a:p>
            <a:pPr>
              <a:defRPr/>
            </a:pPr>
            <a:endParaRPr lang="hu-HU"/>
          </a:p>
        </p:txBody>
      </p:sp>
      <p:sp>
        <p:nvSpPr>
          <p:cNvPr id="6" name="Dia számának helye 22"/>
          <p:cNvSpPr>
            <a:spLocks noGrp="1"/>
          </p:cNvSpPr>
          <p:nvPr>
            <p:ph type="sldNum" sz="quarter" idx="12"/>
          </p:nvPr>
        </p:nvSpPr>
        <p:spPr/>
        <p:txBody>
          <a:bodyPr/>
          <a:lstStyle>
            <a:lvl1pPr>
              <a:defRPr/>
            </a:lvl1pPr>
          </a:lstStyle>
          <a:p>
            <a:pPr>
              <a:defRPr/>
            </a:pPr>
            <a:fld id="{9FB08B36-A1D7-44FB-B32E-E37376E77931}"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Egyenes összekötő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Cím helye 21"/>
          <p:cNvSpPr>
            <a:spLocks noGrp="1"/>
          </p:cNvSpPr>
          <p:nvPr>
            <p:ph type="title"/>
          </p:nvPr>
        </p:nvSpPr>
        <p:spPr>
          <a:xfrm>
            <a:off x="457200" y="274638"/>
            <a:ext cx="7467600" cy="1143000"/>
          </a:xfrm>
          <a:prstGeom prst="rect">
            <a:avLst/>
          </a:prstGeom>
        </p:spPr>
        <p:txBody>
          <a:bodyPr vert="horz" anchor="b">
            <a:normAutofit/>
          </a:bodyPr>
          <a:lstStyle/>
          <a:p>
            <a:r>
              <a:rPr lang="hu-HU" smtClean="0"/>
              <a:t>Mintacím szerkesztése</a:t>
            </a:r>
            <a:endParaRPr lang="en-US"/>
          </a:p>
        </p:txBody>
      </p:sp>
      <p:sp>
        <p:nvSpPr>
          <p:cNvPr id="1028" name="Szöveg helye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smtClean="0"/>
          </a:p>
        </p:txBody>
      </p:sp>
      <p:sp>
        <p:nvSpPr>
          <p:cNvPr id="14" name="Dátum helye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hu-HU"/>
          </a:p>
        </p:txBody>
      </p:sp>
      <p:sp>
        <p:nvSpPr>
          <p:cNvPr id="3" name="Élőláb helye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hu-HU"/>
          </a:p>
        </p:txBody>
      </p:sp>
      <p:sp>
        <p:nvSpPr>
          <p:cNvPr id="7" name="Egyenes összekötő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Egyenes összekötő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Téglalap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Egyenes összekötő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Ellipszis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Dia számának helye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992B55B8-EE06-4D12-8D05-7BA5848E9246}"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15" r:id="rId4"/>
    <p:sldLayoutId id="2147483716" r:id="rId5"/>
    <p:sldLayoutId id="2147483717" r:id="rId6"/>
    <p:sldLayoutId id="2147483723" r:id="rId7"/>
    <p:sldLayoutId id="2147483724" r:id="rId8"/>
    <p:sldLayoutId id="2147483718" r:id="rId9"/>
    <p:sldLayoutId id="2147483719" r:id="rId10"/>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0C61AE"/>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AABBDF"/>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AACC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bwMode="auto">
          <a:xfrm>
            <a:off x="827088" y="692150"/>
            <a:ext cx="7772400" cy="1736725"/>
          </a:xfrm>
        </p:spPr>
        <p:txBody>
          <a:bodyPr wrap="square" lIns="91440" tIns="45720" rIns="91440" bIns="45720" numCol="1" anchorCtr="0" compatLnSpc="1">
            <a:prstTxWarp prst="textNoShape">
              <a:avLst/>
            </a:prstTxWarp>
          </a:bodyPr>
          <a:lstStyle/>
          <a:p>
            <a:pPr eaLnBrk="1" hangingPunct="1"/>
            <a:r>
              <a:rPr lang="hu-HU" cap="none" smtClean="0">
                <a:latin typeface="Book Antiqua" pitchFamily="18" charset="0"/>
              </a:rPr>
              <a:t>A LÉLEK GYÜMÖLCSEI 4.</a:t>
            </a:r>
            <a:br>
              <a:rPr lang="hu-HU" cap="none" smtClean="0">
                <a:latin typeface="Book Antiqua" pitchFamily="18" charset="0"/>
              </a:rPr>
            </a:br>
            <a:r>
              <a:rPr lang="hu-HU" sz="2800" cap="none" smtClean="0">
                <a:solidFill>
                  <a:srgbClr val="FF0000"/>
                </a:solidFill>
                <a:latin typeface="Book Antiqua" pitchFamily="18" charset="0"/>
              </a:rPr>
              <a:t>„A LÉLEK GYÜMÖLCSE PEDIG: </a:t>
            </a:r>
            <a:br>
              <a:rPr lang="hu-HU" sz="2800" cap="none" smtClean="0">
                <a:solidFill>
                  <a:srgbClr val="FF0000"/>
                </a:solidFill>
                <a:latin typeface="Book Antiqua" pitchFamily="18" charset="0"/>
              </a:rPr>
            </a:br>
            <a:r>
              <a:rPr lang="hu-HU" sz="2800" cap="none" smtClean="0">
                <a:solidFill>
                  <a:srgbClr val="FF0000"/>
                </a:solidFill>
                <a:latin typeface="Book Antiqua" pitchFamily="18" charset="0"/>
              </a:rPr>
              <a:t>	HŰSÉG … „			</a:t>
            </a:r>
            <a:r>
              <a:rPr lang="hu-HU" sz="1600" cap="none" smtClean="0">
                <a:solidFill>
                  <a:srgbClr val="FF0000"/>
                </a:solidFill>
                <a:latin typeface="Book Antiqua" pitchFamily="18" charset="0"/>
              </a:rPr>
              <a:t>(GALATA 5, 22)</a:t>
            </a:r>
          </a:p>
        </p:txBody>
      </p:sp>
      <p:sp>
        <p:nvSpPr>
          <p:cNvPr id="14338" name="Rectangle 3"/>
          <p:cNvSpPr>
            <a:spLocks noGrp="1" noChangeArrowheads="1"/>
          </p:cNvSpPr>
          <p:nvPr>
            <p:ph type="subTitle" idx="1"/>
          </p:nvPr>
        </p:nvSpPr>
        <p:spPr>
          <a:xfrm>
            <a:off x="2286000" y="5003800"/>
            <a:ext cx="6172200" cy="1371600"/>
          </a:xfrm>
        </p:spPr>
        <p:txBody>
          <a:bodyPr/>
          <a:lstStyle/>
          <a:p>
            <a:pPr eaLnBrk="1" hangingPunct="1">
              <a:lnSpc>
                <a:spcPct val="70000"/>
              </a:lnSpc>
            </a:pPr>
            <a:r>
              <a:rPr lang="hu-HU" sz="2600" i="1" smtClean="0">
                <a:latin typeface="Book Antiqua" pitchFamily="18" charset="0"/>
              </a:rPr>
              <a:t>Magyarországi Evangéliumi Testvérközösség (MET)</a:t>
            </a:r>
          </a:p>
          <a:p>
            <a:pPr eaLnBrk="1" hangingPunct="1">
              <a:lnSpc>
                <a:spcPct val="70000"/>
              </a:lnSpc>
            </a:pPr>
            <a:r>
              <a:rPr lang="hu-HU" sz="2600" i="1" smtClean="0">
                <a:latin typeface="Book Antiqua" pitchFamily="18" charset="0"/>
              </a:rPr>
              <a:t>Próbaidős tag KÁTÉ </a:t>
            </a:r>
          </a:p>
          <a:p>
            <a:pPr eaLnBrk="1" hangingPunct="1">
              <a:lnSpc>
                <a:spcPct val="70000"/>
              </a:lnSpc>
            </a:pPr>
            <a:r>
              <a:rPr lang="hu-HU" sz="2600" i="1" smtClean="0">
                <a:latin typeface="Book Antiqua" pitchFamily="18" charset="0"/>
              </a:rPr>
              <a:t>2010-11/ 10. rész</a:t>
            </a:r>
          </a:p>
          <a:p>
            <a:pPr eaLnBrk="1" hangingPunct="1">
              <a:lnSpc>
                <a:spcPct val="70000"/>
              </a:lnSpc>
            </a:pPr>
            <a:endParaRPr lang="hu-HU" sz="2600" smtClean="0"/>
          </a:p>
        </p:txBody>
      </p:sp>
      <p:sp>
        <p:nvSpPr>
          <p:cNvPr id="14339" name="Text Box 6"/>
          <p:cNvSpPr txBox="1">
            <a:spLocks noChangeArrowheads="1"/>
          </p:cNvSpPr>
          <p:nvPr/>
        </p:nvSpPr>
        <p:spPr bwMode="auto">
          <a:xfrm>
            <a:off x="158750" y="347663"/>
            <a:ext cx="2181225" cy="366712"/>
          </a:xfrm>
          <a:prstGeom prst="rect">
            <a:avLst/>
          </a:prstGeom>
          <a:noFill/>
          <a:ln w="9525">
            <a:noFill/>
            <a:miter lim="800000"/>
            <a:headEnd/>
            <a:tailEnd/>
          </a:ln>
        </p:spPr>
        <p:txBody>
          <a:bodyPr>
            <a:spAutoFit/>
          </a:bodyPr>
          <a:lstStyle/>
          <a:p>
            <a:endParaRPr lang="hu-HU">
              <a:latin typeface="Tahoma" pitchFamily="34" charset="0"/>
            </a:endParaRPr>
          </a:p>
        </p:txBody>
      </p:sp>
      <p:sp>
        <p:nvSpPr>
          <p:cNvPr id="14340" name="Text Box 7"/>
          <p:cNvSpPr txBox="1">
            <a:spLocks noChangeArrowheads="1"/>
          </p:cNvSpPr>
          <p:nvPr/>
        </p:nvSpPr>
        <p:spPr bwMode="auto">
          <a:xfrm>
            <a:off x="2843213" y="260350"/>
            <a:ext cx="3744912" cy="1004888"/>
          </a:xfrm>
          <a:prstGeom prst="rect">
            <a:avLst/>
          </a:prstGeom>
          <a:noFill/>
          <a:ln w="9525">
            <a:noFill/>
            <a:miter lim="800000"/>
            <a:headEnd/>
            <a:tailEnd/>
          </a:ln>
        </p:spPr>
        <p:txBody>
          <a:bodyPr>
            <a:spAutoFit/>
          </a:bodyPr>
          <a:lstStyle/>
          <a:p>
            <a:endParaRPr lang="hu-HU" sz="2400" b="1">
              <a:latin typeface="Tahoma" pitchFamily="34" charset="0"/>
            </a:endParaRPr>
          </a:p>
          <a:p>
            <a:pPr>
              <a:spcBef>
                <a:spcPct val="50000"/>
              </a:spcBef>
            </a:pPr>
            <a:endParaRPr lang="hu-HU" sz="2400" b="1">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Grp="1" noChangeArrowheads="1"/>
          </p:cNvSpPr>
          <p:nvPr>
            <p:ph type="title"/>
          </p:nvPr>
        </p:nvSpPr>
        <p:spPr bwMode="auto">
          <a:xfrm>
            <a:off x="179388" y="187325"/>
            <a:ext cx="1944687" cy="523875"/>
          </a:xfrm>
          <a:ln>
            <a:miter lim="800000"/>
            <a:headEnd/>
            <a:tailEnd/>
          </a:ln>
        </p:spPr>
        <p:txBody>
          <a:bodyPr wrap="square">
            <a:spAutoFit/>
          </a:bodyPr>
          <a:lstStyle/>
          <a:p>
            <a:pPr>
              <a:spcBef>
                <a:spcPct val="50000"/>
              </a:spcBef>
              <a:defRPr/>
            </a:pPr>
            <a:r>
              <a:rPr lang="hu-HU" sz="2800" b="1" dirty="0" smtClean="0">
                <a:latin typeface="Book Antiqua" pitchFamily="18" charset="0"/>
              </a:rPr>
              <a:t>Hűség</a:t>
            </a:r>
            <a:endParaRPr lang="hu-HU" sz="2800" b="1" dirty="0">
              <a:latin typeface="Book Antiqua" pitchFamily="18" charset="0"/>
            </a:endParaRPr>
          </a:p>
        </p:txBody>
      </p:sp>
      <p:sp>
        <p:nvSpPr>
          <p:cNvPr id="16386" name="Szövegdoboz 5"/>
          <p:cNvSpPr txBox="1">
            <a:spLocks noChangeArrowheads="1"/>
          </p:cNvSpPr>
          <p:nvPr/>
        </p:nvSpPr>
        <p:spPr bwMode="auto">
          <a:xfrm>
            <a:off x="2700338" y="1349375"/>
            <a:ext cx="6443662" cy="5508625"/>
          </a:xfrm>
          <a:prstGeom prst="rect">
            <a:avLst/>
          </a:prstGeom>
          <a:noFill/>
          <a:ln w="9525">
            <a:noFill/>
            <a:miter lim="800000"/>
            <a:headEnd/>
            <a:tailEnd/>
          </a:ln>
        </p:spPr>
        <p:txBody>
          <a:bodyPr>
            <a:spAutoFit/>
          </a:bodyPr>
          <a:lstStyle/>
          <a:p>
            <a:pPr algn="just"/>
            <a:r>
              <a:rPr lang="hu-HU" sz="1600">
                <a:latin typeface="Book Antiqua" pitchFamily="18" charset="0"/>
              </a:rPr>
              <a:t>Éhínség támadt az országban.</a:t>
            </a:r>
          </a:p>
          <a:p>
            <a:pPr algn="just"/>
            <a:r>
              <a:rPr lang="hu-HU" sz="1600">
                <a:latin typeface="Book Antiqua" pitchFamily="18" charset="0"/>
              </a:rPr>
              <a:t>Ezért elment a júdai </a:t>
            </a:r>
          </a:p>
          <a:p>
            <a:pPr algn="just"/>
            <a:r>
              <a:rPr lang="hu-HU" sz="1600">
                <a:latin typeface="Book Antiqua" pitchFamily="18" charset="0"/>
              </a:rPr>
              <a:t>Betlehemből egy férfi, </a:t>
            </a:r>
          </a:p>
          <a:p>
            <a:pPr algn="just"/>
            <a:r>
              <a:rPr lang="hu-HU" sz="1600">
                <a:latin typeface="Book Antiqua" pitchFamily="18" charset="0"/>
              </a:rPr>
              <a:t>hogy jövevényként lakjék </a:t>
            </a:r>
          </a:p>
          <a:p>
            <a:pPr algn="just"/>
            <a:r>
              <a:rPr lang="hu-HU" sz="1600">
                <a:latin typeface="Book Antiqua" pitchFamily="18" charset="0"/>
              </a:rPr>
              <a:t>Móáb mezején. </a:t>
            </a:r>
          </a:p>
          <a:p>
            <a:pPr algn="just"/>
            <a:r>
              <a:rPr lang="hu-HU" sz="1600">
                <a:latin typeface="Book Antiqua" pitchFamily="18" charset="0"/>
              </a:rPr>
              <a:t>A férfi neve Elimelek volt, </a:t>
            </a:r>
          </a:p>
          <a:p>
            <a:pPr algn="just"/>
            <a:r>
              <a:rPr lang="hu-HU" sz="1600">
                <a:latin typeface="Book Antiqua" pitchFamily="18" charset="0"/>
              </a:rPr>
              <a:t>a feleségének Naomi, két fiának pedig Mahlón és Kiljón volt a neve. El is jutottak Móáb mezejére, és ott éltek. De meghalt Elimelek, Naomi férje, és ott maradt az asszony a két fiával. Ezek móábi leányokat vettek feleségül. Az egyiknek Orpá volt a neve, a másiknak Ruth. Ott laktak mintegy tíz esztendeig. De meghaltak ők is mind a ketten, Mahlón és Kiljón is, úgyhogy az asszony ott maradt két fia és férje nélkül. Ekkor útrakelt a menyeivel, hogy hazatérjen Móáb mezejéről, mert meghallotta Móáb mezején, hogy az Úr rátekintett népére, és kenyeret adott neki.  Elment tehát arról a helyről, ahol élt, és vele a két menye. …De ezt mondta Naomi a két menyének: Menjetek, forduljatok vissza, mindegyik az anyja házába! Bánjék veletek az Úr olyan szeretettel, amilyennel ti bántatok a meghaltakkal és velem! Adja meg nektek az Úr, hogy mindegyitek nyugalmat találjon majd a férje házában. Azután megcsókolta őket, és hangosan sírtak …  Majd Orpá megcsókolta az anyósát, Ruth azonban ragaszkodott hozzá. </a:t>
            </a:r>
          </a:p>
        </p:txBody>
      </p:sp>
      <p:sp>
        <p:nvSpPr>
          <p:cNvPr id="16387" name="Szövegdoboz 6"/>
          <p:cNvSpPr txBox="1">
            <a:spLocks noChangeArrowheads="1"/>
          </p:cNvSpPr>
          <p:nvPr/>
        </p:nvSpPr>
        <p:spPr bwMode="auto">
          <a:xfrm>
            <a:off x="323850" y="765175"/>
            <a:ext cx="4895850" cy="671513"/>
          </a:xfrm>
          <a:prstGeom prst="rect">
            <a:avLst/>
          </a:prstGeom>
          <a:noFill/>
          <a:ln w="9525">
            <a:noFill/>
            <a:miter lim="800000"/>
            <a:headEnd/>
            <a:tailEnd/>
          </a:ln>
        </p:spPr>
        <p:txBody>
          <a:bodyPr>
            <a:spAutoFit/>
          </a:bodyPr>
          <a:lstStyle/>
          <a:p>
            <a:r>
              <a:rPr lang="hu-HU">
                <a:solidFill>
                  <a:srgbClr val="FF0000"/>
                </a:solidFill>
                <a:latin typeface="Book Antiqua" pitchFamily="18" charset="0"/>
              </a:rPr>
              <a:t>Olvassuk együtt Ruth könyvét!</a:t>
            </a:r>
          </a:p>
          <a:p>
            <a:r>
              <a:rPr lang="hu-HU" sz="1000">
                <a:latin typeface="Book Antiqua" pitchFamily="18" charset="0"/>
              </a:rPr>
              <a:t>A kipontozott helyeken (…)  kihagyások szerepelnek, de a történet egésze, és lényege megmaradt.</a:t>
            </a:r>
            <a:r>
              <a:rPr lang="hu-HU" sz="1000"/>
              <a:t>.</a:t>
            </a:r>
          </a:p>
        </p:txBody>
      </p:sp>
      <p:pic>
        <p:nvPicPr>
          <p:cNvPr id="8" name="Kép 7" descr="ruth03-orpa.jpg"/>
          <p:cNvPicPr>
            <a:picLocks noGrp="1" noChangeAspect="1"/>
          </p:cNvPicPr>
          <p:nvPr isPhoto="1"/>
        </p:nvPicPr>
        <p:blipFill>
          <a:blip r:embed="rId2" cstate="print">
            <a:lum/>
          </a:blip>
          <a:stretch>
            <a:fillRect/>
          </a:stretch>
        </p:blipFill>
        <p:spPr>
          <a:xfrm>
            <a:off x="5648963" y="0"/>
            <a:ext cx="3495037" cy="2924944"/>
          </a:xfrm>
          <a:prstGeom prst="rect">
            <a:avLst/>
          </a:prstGeom>
          <a:ln w="76200">
            <a:solidFill>
              <a:schemeClr val="tx1"/>
            </a:solidFill>
          </a:ln>
          <a:effectLst>
            <a:softEdge rad="112500"/>
          </a:effectLst>
        </p:spPr>
      </p:pic>
      <p:sp>
        <p:nvSpPr>
          <p:cNvPr id="9" name="Szövegdoboz 8"/>
          <p:cNvSpPr txBox="1"/>
          <p:nvPr/>
        </p:nvSpPr>
        <p:spPr>
          <a:xfrm>
            <a:off x="0" y="2349500"/>
            <a:ext cx="2700338" cy="3970338"/>
          </a:xfrm>
          <a:prstGeom prst="rect">
            <a:avLst/>
          </a:prstGeom>
          <a:noFill/>
        </p:spPr>
        <p:txBody>
          <a:bodyPr>
            <a:spAutoFit/>
          </a:bodyPr>
          <a:lstStyle/>
          <a:p>
            <a:pPr algn="just">
              <a:defRPr/>
            </a:pPr>
            <a:r>
              <a:rPr lang="hu-HU" dirty="0">
                <a:solidFill>
                  <a:schemeClr val="accent1">
                    <a:lumMod val="75000"/>
                  </a:schemeClr>
                </a:solidFill>
                <a:latin typeface="Book Antiqua" pitchFamily="18" charset="0"/>
                <a:sym typeface="Wingdings"/>
              </a:rPr>
              <a:t>Bár </a:t>
            </a:r>
            <a:r>
              <a:rPr lang="hu-HU" dirty="0" err="1">
                <a:solidFill>
                  <a:schemeClr val="accent1">
                    <a:lumMod val="75000"/>
                  </a:schemeClr>
                </a:solidFill>
                <a:latin typeface="Book Antiqua" pitchFamily="18" charset="0"/>
                <a:sym typeface="Wingdings"/>
              </a:rPr>
              <a:t>Ruth</a:t>
            </a:r>
            <a:r>
              <a:rPr lang="hu-HU" dirty="0">
                <a:solidFill>
                  <a:schemeClr val="accent1">
                    <a:lumMod val="75000"/>
                  </a:schemeClr>
                </a:solidFill>
                <a:latin typeface="Book Antiqua" pitchFamily="18" charset="0"/>
                <a:sym typeface="Wingdings"/>
              </a:rPr>
              <a:t> könyvében alig említik a hűség szót, mégis ez a történet alkalmas arra, hogy bemutassuk: milyen a hűséges magatartás.</a:t>
            </a:r>
          </a:p>
          <a:p>
            <a:pPr>
              <a:defRPr/>
            </a:pPr>
            <a:endParaRPr lang="hu-HU" dirty="0">
              <a:solidFill>
                <a:schemeClr val="accent1">
                  <a:lumMod val="75000"/>
                </a:schemeClr>
              </a:solidFill>
              <a:latin typeface="Book Antiqua" pitchFamily="18" charset="0"/>
              <a:sym typeface="Wingdings"/>
            </a:endParaRPr>
          </a:p>
          <a:p>
            <a:pPr>
              <a:buFont typeface="Wingdings" pitchFamily="2" charset="2"/>
              <a:buChar char="ð"/>
              <a:defRPr/>
            </a:pPr>
            <a:r>
              <a:rPr lang="hu-HU" dirty="0">
                <a:solidFill>
                  <a:schemeClr val="accent1">
                    <a:lumMod val="75000"/>
                  </a:schemeClr>
                </a:solidFill>
                <a:latin typeface="Book Antiqua" pitchFamily="18" charset="0"/>
                <a:sym typeface="Wingdings"/>
              </a:rPr>
              <a:t>Mi jellemezte </a:t>
            </a:r>
            <a:r>
              <a:rPr lang="hu-HU" dirty="0" err="1">
                <a:solidFill>
                  <a:schemeClr val="accent1">
                    <a:lumMod val="75000"/>
                  </a:schemeClr>
                </a:solidFill>
                <a:latin typeface="Book Antiqua" pitchFamily="18" charset="0"/>
                <a:sym typeface="Wingdings"/>
              </a:rPr>
              <a:t>Naomi</a:t>
            </a:r>
            <a:r>
              <a:rPr lang="hu-HU" dirty="0">
                <a:solidFill>
                  <a:schemeClr val="accent1">
                    <a:lumMod val="75000"/>
                  </a:schemeClr>
                </a:solidFill>
                <a:latin typeface="Book Antiqua" pitchFamily="18" charset="0"/>
                <a:sym typeface="Wingdings"/>
              </a:rPr>
              <a:t> kapcsolatát a menyeivel? </a:t>
            </a:r>
          </a:p>
          <a:p>
            <a:pPr>
              <a:buFont typeface="Wingdings" pitchFamily="2" charset="2"/>
              <a:buChar char="ð"/>
              <a:defRPr/>
            </a:pPr>
            <a:r>
              <a:rPr lang="hu-HU" dirty="0">
                <a:solidFill>
                  <a:schemeClr val="accent1">
                    <a:lumMod val="75000"/>
                  </a:schemeClr>
                </a:solidFill>
                <a:latin typeface="Book Antiqua" pitchFamily="18" charset="0"/>
                <a:sym typeface="Wingdings"/>
              </a:rPr>
              <a:t>Miért akarta elküldeni őket? Mit tartott szem előtt </a:t>
            </a:r>
            <a:r>
              <a:rPr lang="hu-HU" dirty="0" err="1">
                <a:solidFill>
                  <a:schemeClr val="accent1">
                    <a:lumMod val="75000"/>
                  </a:schemeClr>
                </a:solidFill>
                <a:latin typeface="Book Antiqua" pitchFamily="18" charset="0"/>
                <a:sym typeface="Wingdings"/>
              </a:rPr>
              <a:t>Naomi</a:t>
            </a:r>
            <a:r>
              <a:rPr lang="hu-HU" dirty="0">
                <a:solidFill>
                  <a:schemeClr val="accent1">
                    <a:lumMod val="75000"/>
                  </a:schemeClr>
                </a:solidFill>
                <a:latin typeface="Book Antiqua" pitchFamily="18" charset="0"/>
                <a:sym typeface="Wingdings"/>
              </a:rPr>
              <a:t> nehéz helyzetében?</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3609975" cy="561975"/>
          </a:xfrm>
        </p:spPr>
        <p:txBody>
          <a:bodyPr>
            <a:noAutofit/>
          </a:bodyPr>
          <a:lstStyle/>
          <a:p>
            <a:pPr>
              <a:defRPr/>
            </a:pPr>
            <a:r>
              <a:rPr lang="hu-HU" sz="2800" b="1" dirty="0" smtClean="0">
                <a:latin typeface="Book Antiqua" pitchFamily="18" charset="0"/>
              </a:rPr>
              <a:t>Hűség</a:t>
            </a:r>
            <a:endParaRPr lang="hu-HU" sz="2800" dirty="0"/>
          </a:p>
        </p:txBody>
      </p:sp>
      <p:sp>
        <p:nvSpPr>
          <p:cNvPr id="17410" name="Szövegdoboz 8"/>
          <p:cNvSpPr txBox="1">
            <a:spLocks noChangeArrowheads="1"/>
          </p:cNvSpPr>
          <p:nvPr/>
        </p:nvSpPr>
        <p:spPr bwMode="auto">
          <a:xfrm>
            <a:off x="179388" y="981075"/>
            <a:ext cx="5905500" cy="5262563"/>
          </a:xfrm>
          <a:prstGeom prst="rect">
            <a:avLst/>
          </a:prstGeom>
          <a:noFill/>
          <a:ln w="9525">
            <a:noFill/>
            <a:miter lim="800000"/>
            <a:headEnd/>
            <a:tailEnd/>
          </a:ln>
        </p:spPr>
        <p:txBody>
          <a:bodyPr>
            <a:spAutoFit/>
          </a:bodyPr>
          <a:lstStyle/>
          <a:p>
            <a:pPr algn="just"/>
            <a:r>
              <a:rPr lang="hu-HU" sz="1600">
                <a:latin typeface="Book Antiqua" pitchFamily="18" charset="0"/>
              </a:rPr>
              <a:t>Naomi azt mondta: Látod, a sógornőd visszatért népéhez és isteneihez. Térj vissza te is a sógornőddel együtt!  </a:t>
            </a:r>
          </a:p>
          <a:p>
            <a:pPr algn="just"/>
            <a:r>
              <a:rPr lang="hu-HU" sz="1600">
                <a:latin typeface="Book Antiqua" pitchFamily="18" charset="0"/>
              </a:rPr>
              <a:t>De Ruth azt felelte: Ne unszolj engem, hogy elhagyjalak és visszatérjek tőled. Mert ahová te mégy, odamegyek, ahol te megszállsz, ott szállok meg. Néped az én népem, és Istened az én Istenem. Ahol te meghalsz, ott akarok meghalni én is, ott temessenek el engem! Úgy bánjék velem az Úr most és ezután is, hogy csak a halál választ el engem tőled! </a:t>
            </a:r>
          </a:p>
          <a:p>
            <a:pPr algn="just"/>
            <a:r>
              <a:rPr lang="hu-HU" sz="1600">
                <a:latin typeface="Book Antiqua" pitchFamily="18" charset="0"/>
              </a:rPr>
              <a:t>Amikor látta, hogy minden áron vele akar menni, nem erőltette tovább. Amikor Betlehembe értek, az egész város megmozdult miattuk, és azt kérdezték: Nem Naomi ez?</a:t>
            </a:r>
          </a:p>
          <a:p>
            <a:pPr algn="just"/>
            <a:r>
              <a:rPr lang="hu-HU" sz="1600">
                <a:latin typeface="Book Antiqua" pitchFamily="18" charset="0"/>
              </a:rPr>
              <a:t>			      Ő azt mondta nekik: Ne</a:t>
            </a:r>
          </a:p>
          <a:p>
            <a:pPr algn="just"/>
            <a:r>
              <a:rPr lang="hu-HU" sz="1600">
                <a:latin typeface="Book Antiqua" pitchFamily="18" charset="0"/>
              </a:rPr>
              <a:t>			      hívjatok engem Naominak,</a:t>
            </a:r>
          </a:p>
          <a:p>
            <a:pPr algn="just"/>
            <a:r>
              <a:rPr lang="hu-HU" sz="1600">
                <a:latin typeface="Book Antiqua" pitchFamily="18" charset="0"/>
              </a:rPr>
              <a:t>			      hívjatok inkább Márának,</a:t>
            </a:r>
          </a:p>
          <a:p>
            <a:pPr algn="just"/>
            <a:r>
              <a:rPr lang="hu-HU" sz="1600">
                <a:latin typeface="Book Antiqua" pitchFamily="18" charset="0"/>
              </a:rPr>
              <a:t>			      mert nagyon megkeserített</a:t>
            </a:r>
          </a:p>
          <a:p>
            <a:pPr algn="just"/>
            <a:r>
              <a:rPr lang="hu-HU" sz="1600">
                <a:latin typeface="Book Antiqua" pitchFamily="18" charset="0"/>
              </a:rPr>
              <a:t>			      engem a Mindenható. Egész</a:t>
            </a:r>
          </a:p>
          <a:p>
            <a:pPr algn="just"/>
            <a:r>
              <a:rPr lang="hu-HU" sz="1600">
                <a:latin typeface="Book Antiqua" pitchFamily="18" charset="0"/>
              </a:rPr>
              <a:t>			      családommal mentem el, és</a:t>
            </a:r>
          </a:p>
          <a:p>
            <a:pPr algn="just"/>
            <a:r>
              <a:rPr lang="hu-HU" sz="1600">
                <a:latin typeface="Book Antiqua" pitchFamily="18" charset="0"/>
              </a:rPr>
              <a:t>			      kifosztottan hozott vissza az</a:t>
            </a:r>
          </a:p>
          <a:p>
            <a:pPr algn="just"/>
            <a:r>
              <a:rPr lang="hu-HU" sz="1600">
                <a:latin typeface="Book Antiqua" pitchFamily="18" charset="0"/>
              </a:rPr>
              <a:t>			      Úr. … Éppen az árpaaratás</a:t>
            </a:r>
          </a:p>
          <a:p>
            <a:pPr algn="just"/>
            <a:r>
              <a:rPr lang="hu-HU" sz="1600">
                <a:latin typeface="Book Antiqua" pitchFamily="18" charset="0"/>
              </a:rPr>
              <a:t>			      kezdetén érkeztek meg</a:t>
            </a:r>
          </a:p>
          <a:p>
            <a:pPr algn="just"/>
            <a:r>
              <a:rPr lang="hu-HU" sz="1600">
                <a:latin typeface="Book Antiqua" pitchFamily="18" charset="0"/>
              </a:rPr>
              <a:t>			      Betlehembe. 	</a:t>
            </a:r>
          </a:p>
        </p:txBody>
      </p:sp>
      <p:pic>
        <p:nvPicPr>
          <p:cNvPr id="17411" name="Kép 9" descr="ruth04-whither.jpg"/>
          <p:cNvPicPr>
            <a:picLocks noGrp="1" noChangeAspect="1"/>
          </p:cNvPicPr>
          <p:nvPr isPhoto="1"/>
        </p:nvPicPr>
        <p:blipFill>
          <a:blip r:embed="rId2"/>
          <a:srcRect/>
          <a:stretch>
            <a:fillRect/>
          </a:stretch>
        </p:blipFill>
        <p:spPr bwMode="auto">
          <a:xfrm>
            <a:off x="0" y="3860800"/>
            <a:ext cx="3276600" cy="2808288"/>
          </a:xfrm>
          <a:prstGeom prst="rect">
            <a:avLst/>
          </a:prstGeom>
          <a:noFill/>
          <a:ln w="9525">
            <a:noFill/>
            <a:miter lim="800000"/>
            <a:headEnd/>
            <a:tailEnd/>
          </a:ln>
        </p:spPr>
      </p:pic>
      <p:sp>
        <p:nvSpPr>
          <p:cNvPr id="11" name="Szövegdoboz 10"/>
          <p:cNvSpPr txBox="1"/>
          <p:nvPr/>
        </p:nvSpPr>
        <p:spPr>
          <a:xfrm>
            <a:off x="6156325" y="1125538"/>
            <a:ext cx="2519363" cy="1200150"/>
          </a:xfrm>
          <a:prstGeom prst="rect">
            <a:avLst/>
          </a:prstGeom>
          <a:noFill/>
        </p:spPr>
        <p:txBody>
          <a:bodyPr>
            <a:spAutoFit/>
          </a:bodyPr>
          <a:lstStyle/>
          <a:p>
            <a:pPr>
              <a:buFont typeface="Wingdings" pitchFamily="2" charset="2"/>
              <a:buChar char="ð"/>
              <a:defRPr/>
            </a:pPr>
            <a:r>
              <a:rPr lang="hu-HU" dirty="0">
                <a:solidFill>
                  <a:schemeClr val="accent1">
                    <a:lumMod val="75000"/>
                  </a:schemeClr>
                </a:solidFill>
                <a:latin typeface="Book Antiqua" pitchFamily="18" charset="0"/>
                <a:sym typeface="Wingdings"/>
              </a:rPr>
              <a:t>Miért maradt </a:t>
            </a:r>
            <a:r>
              <a:rPr lang="hu-HU" dirty="0" err="1">
                <a:solidFill>
                  <a:schemeClr val="accent1">
                    <a:lumMod val="75000"/>
                  </a:schemeClr>
                </a:solidFill>
                <a:latin typeface="Book Antiqua" pitchFamily="18" charset="0"/>
                <a:sym typeface="Wingdings"/>
              </a:rPr>
              <a:t>Ruth</a:t>
            </a:r>
            <a:r>
              <a:rPr lang="hu-HU" dirty="0">
                <a:solidFill>
                  <a:schemeClr val="accent1">
                    <a:lumMod val="75000"/>
                  </a:schemeClr>
                </a:solidFill>
                <a:latin typeface="Book Antiqua" pitchFamily="18" charset="0"/>
                <a:sym typeface="Wingdings"/>
              </a:rPr>
              <a:t> </a:t>
            </a:r>
            <a:r>
              <a:rPr lang="hu-HU" dirty="0" err="1">
                <a:solidFill>
                  <a:schemeClr val="accent1">
                    <a:lumMod val="75000"/>
                  </a:schemeClr>
                </a:solidFill>
                <a:latin typeface="Book Antiqua" pitchFamily="18" charset="0"/>
                <a:sym typeface="Wingdings"/>
              </a:rPr>
              <a:t>Naomival</a:t>
            </a:r>
            <a:r>
              <a:rPr lang="hu-HU" dirty="0">
                <a:solidFill>
                  <a:schemeClr val="accent1">
                    <a:lumMod val="75000"/>
                  </a:schemeClr>
                </a:solidFill>
                <a:latin typeface="Book Antiqua" pitchFamily="18" charset="0"/>
                <a:sym typeface="Wingdings"/>
              </a:rPr>
              <a:t>? </a:t>
            </a:r>
          </a:p>
          <a:p>
            <a:pPr>
              <a:buFont typeface="Wingdings" pitchFamily="2" charset="2"/>
              <a:buChar char="ð"/>
              <a:defRPr/>
            </a:pPr>
            <a:r>
              <a:rPr lang="hu-HU" dirty="0">
                <a:solidFill>
                  <a:schemeClr val="accent1">
                    <a:lumMod val="75000"/>
                  </a:schemeClr>
                </a:solidFill>
                <a:latin typeface="Book Antiqua" pitchFamily="18" charset="0"/>
                <a:sym typeface="Wingdings"/>
              </a:rPr>
              <a:t>Mit vállalt ezzel a tettével?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84213" y="188913"/>
            <a:ext cx="3754437" cy="508000"/>
          </a:xfrm>
        </p:spPr>
        <p:txBody>
          <a:bodyPr>
            <a:normAutofit fontScale="90000"/>
          </a:bodyPr>
          <a:lstStyle/>
          <a:p>
            <a:pPr>
              <a:defRPr/>
            </a:pPr>
            <a:r>
              <a:rPr lang="hu-HU" sz="3200" b="1" dirty="0" smtClean="0">
                <a:latin typeface="Book Antiqua" pitchFamily="18" charset="0"/>
              </a:rPr>
              <a:t>Hűség</a:t>
            </a:r>
            <a:endParaRPr lang="hu-HU" dirty="0"/>
          </a:p>
        </p:txBody>
      </p:sp>
      <p:sp>
        <p:nvSpPr>
          <p:cNvPr id="18434" name="Szövegdoboz 4"/>
          <p:cNvSpPr txBox="1">
            <a:spLocks noChangeArrowheads="1"/>
          </p:cNvSpPr>
          <p:nvPr/>
        </p:nvSpPr>
        <p:spPr bwMode="auto">
          <a:xfrm>
            <a:off x="2843213" y="0"/>
            <a:ext cx="6049962" cy="6692900"/>
          </a:xfrm>
          <a:prstGeom prst="rect">
            <a:avLst/>
          </a:prstGeom>
          <a:noFill/>
          <a:ln w="9525">
            <a:noFill/>
            <a:miter lim="800000"/>
            <a:headEnd/>
            <a:tailEnd/>
          </a:ln>
        </p:spPr>
        <p:txBody>
          <a:bodyPr>
            <a:spAutoFit/>
          </a:bodyPr>
          <a:lstStyle/>
          <a:p>
            <a:endParaRPr lang="hu-HU" sz="1600">
              <a:latin typeface="Book Antiqua" pitchFamily="18" charset="0"/>
            </a:endParaRPr>
          </a:p>
          <a:p>
            <a:r>
              <a:rPr lang="hu-HU" sz="1600">
                <a:latin typeface="Book Antiqua" pitchFamily="18" charset="0"/>
              </a:rPr>
              <a:t>Volt Naominak a férje után egy rokona,</a:t>
            </a:r>
          </a:p>
          <a:p>
            <a:r>
              <a:rPr lang="hu-HU" sz="1600">
                <a:latin typeface="Book Antiqua" pitchFamily="18" charset="0"/>
              </a:rPr>
              <a:t> név szerint Boáz, egy jómódú ember … </a:t>
            </a:r>
          </a:p>
          <a:p>
            <a:r>
              <a:rPr lang="hu-HU" sz="1600">
                <a:latin typeface="Book Antiqua" pitchFamily="18" charset="0"/>
              </a:rPr>
              <a:t>Azt mondta Ruth Naominak: Hadd menjek</a:t>
            </a:r>
          </a:p>
          <a:p>
            <a:r>
              <a:rPr lang="hu-HU" sz="1600">
                <a:latin typeface="Book Antiqua" pitchFamily="18" charset="0"/>
              </a:rPr>
              <a:t> ki a mezőre kalászt szedni valaki után,</a:t>
            </a:r>
          </a:p>
          <a:p>
            <a:r>
              <a:rPr lang="hu-HU" sz="1600">
                <a:latin typeface="Book Antiqua" pitchFamily="18" charset="0"/>
              </a:rPr>
              <a:t> akinek megnyerem a jóindulatát! </a:t>
            </a:r>
          </a:p>
          <a:p>
            <a:r>
              <a:rPr lang="hu-HU" sz="1600">
                <a:latin typeface="Book Antiqua" pitchFamily="18" charset="0"/>
              </a:rPr>
              <a:t>Naomi azt felelte neki: Eredj, leányom!  </a:t>
            </a:r>
          </a:p>
          <a:p>
            <a:r>
              <a:rPr lang="hu-HU" sz="1600">
                <a:latin typeface="Book Antiqua" pitchFamily="18" charset="0"/>
              </a:rPr>
              <a:t>El is ment, és kiérve a mezőre, szedegetett</a:t>
            </a:r>
          </a:p>
          <a:p>
            <a:r>
              <a:rPr lang="hu-HU" sz="1600">
                <a:latin typeface="Book Antiqua" pitchFamily="18" charset="0"/>
              </a:rPr>
              <a:t>az aratók után. Történetesen …Boáz </a:t>
            </a:r>
          </a:p>
          <a:p>
            <a:r>
              <a:rPr lang="hu-HU" sz="1600">
                <a:latin typeface="Book Antiqua" pitchFamily="18" charset="0"/>
              </a:rPr>
              <a:t>szántóföldje volt az.  Éppen akkor ment ki </a:t>
            </a:r>
          </a:p>
          <a:p>
            <a:r>
              <a:rPr lang="hu-HU" sz="1600">
                <a:latin typeface="Book Antiqua" pitchFamily="18" charset="0"/>
              </a:rPr>
              <a:t>Boáz is Betlehemből, és azt mondta az </a:t>
            </a:r>
          </a:p>
          <a:p>
            <a:r>
              <a:rPr lang="hu-HU" sz="1600">
                <a:latin typeface="Book Antiqua" pitchFamily="18" charset="0"/>
              </a:rPr>
              <a:t>aratóknak: Az Úr legyen veletek! Azok így</a:t>
            </a:r>
          </a:p>
          <a:p>
            <a:r>
              <a:rPr lang="hu-HU" sz="1600">
                <a:latin typeface="Book Antiqua" pitchFamily="18" charset="0"/>
              </a:rPr>
              <a:t> feleltek neki: Áldjon meg az Úr!  Majd ezt mondta Boáz annak a legénynek…: Ki ez a fiatalasszony? A legény, az aratók felügyelője ezt felelte: Az a móábi fiatalasszony ő, aki Naomival jött meg Móáb mezejéről.  Azt kérte, hogy hadd szedegessen és gyűjtögessen a kévék között az aratók után. Így jött ide, és talpon van reggeltől mostanáig; alig pihent egy keveset. Ekkor azt mondta Boáz Ruthnak: Hallgass ide, leányom! Ne menj te más mezőre szedegetni, ne is menj innen máshová, hanem maradj csak a szolgáim nyomában! Legyen szemed a mezőn, ahol aratnak, és menj utánuk! Megparancsoltam a szolgáknak, hogy ne nyúljanak hozzád, és ha megszomjazol, menj az edényekhez, és igyál abból, amiből a szolgák merítenek.</a:t>
            </a:r>
            <a:r>
              <a:rPr lang="hu-HU" sz="1600"/>
              <a:t> </a:t>
            </a:r>
            <a:r>
              <a:rPr lang="hu-HU" sz="1600">
                <a:latin typeface="Book Antiqua" pitchFamily="18" charset="0"/>
              </a:rPr>
              <a:t>Ruth arcra borult, a földig hajolt, és ezt mondta Boáznak: Hogyan nyerhettem el jóindulatodat, hogy pártfogásodba vettél, holott én idegen vagyok? 	…		</a:t>
            </a:r>
            <a:r>
              <a:rPr lang="hu-HU" sz="1400">
                <a:latin typeface="Book Antiqua" pitchFamily="18" charset="0"/>
              </a:rPr>
              <a:t>			</a:t>
            </a:r>
          </a:p>
        </p:txBody>
      </p:sp>
      <p:sp>
        <p:nvSpPr>
          <p:cNvPr id="8" name="Szövegdoboz 7"/>
          <p:cNvSpPr txBox="1"/>
          <p:nvPr/>
        </p:nvSpPr>
        <p:spPr>
          <a:xfrm>
            <a:off x="179388" y="1196975"/>
            <a:ext cx="2808287" cy="3416300"/>
          </a:xfrm>
          <a:prstGeom prst="rect">
            <a:avLst/>
          </a:prstGeom>
          <a:noFill/>
        </p:spPr>
        <p:txBody>
          <a:bodyPr>
            <a:spAutoFit/>
          </a:bodyPr>
          <a:lstStyle/>
          <a:p>
            <a:pPr>
              <a:buFont typeface="Wingdings"/>
              <a:buChar char="ð"/>
              <a:defRPr/>
            </a:pPr>
            <a:r>
              <a:rPr lang="hu-HU" dirty="0">
                <a:solidFill>
                  <a:schemeClr val="accent1">
                    <a:lumMod val="75000"/>
                  </a:schemeClr>
                </a:solidFill>
                <a:latin typeface="Book Antiqua" pitchFamily="18" charset="0"/>
                <a:sym typeface="Wingdings"/>
              </a:rPr>
              <a:t>Mit tett </a:t>
            </a:r>
            <a:r>
              <a:rPr lang="hu-HU" dirty="0" err="1">
                <a:solidFill>
                  <a:schemeClr val="accent1">
                    <a:lumMod val="75000"/>
                  </a:schemeClr>
                </a:solidFill>
                <a:latin typeface="Book Antiqua" pitchFamily="18" charset="0"/>
                <a:sym typeface="Wingdings"/>
              </a:rPr>
              <a:t>Ruth</a:t>
            </a:r>
            <a:r>
              <a:rPr lang="hu-HU" dirty="0">
                <a:solidFill>
                  <a:schemeClr val="accent1">
                    <a:lumMod val="75000"/>
                  </a:schemeClr>
                </a:solidFill>
                <a:latin typeface="Book Antiqua" pitchFamily="18" charset="0"/>
                <a:sym typeface="Wingdings"/>
              </a:rPr>
              <a:t> önmagáért és az anyósáért?</a:t>
            </a:r>
          </a:p>
          <a:p>
            <a:pPr>
              <a:buFont typeface="Wingdings"/>
              <a:buChar char="ð"/>
              <a:defRPr/>
            </a:pPr>
            <a:r>
              <a:rPr lang="hu-HU" dirty="0">
                <a:solidFill>
                  <a:schemeClr val="accent1">
                    <a:lumMod val="75000"/>
                  </a:schemeClr>
                </a:solidFill>
                <a:latin typeface="Book Antiqua" pitchFamily="18" charset="0"/>
                <a:sym typeface="Wingdings"/>
              </a:rPr>
              <a:t>  Mi tűnt fel a szolgáknak a lány magatartásában?</a:t>
            </a:r>
          </a:p>
          <a:p>
            <a:pPr>
              <a:buFont typeface="Wingdings"/>
              <a:buChar char="ð"/>
              <a:defRPr/>
            </a:pPr>
            <a:r>
              <a:rPr lang="hu-HU" dirty="0">
                <a:solidFill>
                  <a:schemeClr val="accent1">
                    <a:lumMod val="75000"/>
                  </a:schemeClr>
                </a:solidFill>
                <a:latin typeface="Book Antiqua" pitchFamily="18" charset="0"/>
                <a:sym typeface="Wingdings"/>
              </a:rPr>
              <a:t> Miért volt jóindulatú Boáz Ruthoz?</a:t>
            </a:r>
          </a:p>
          <a:p>
            <a:pPr>
              <a:buFont typeface="Wingdings"/>
              <a:buChar char="ð"/>
              <a:defRPr/>
            </a:pPr>
            <a:r>
              <a:rPr lang="hu-HU" dirty="0">
                <a:solidFill>
                  <a:schemeClr val="accent1">
                    <a:lumMod val="75000"/>
                  </a:schemeClr>
                </a:solidFill>
                <a:latin typeface="Book Antiqua" pitchFamily="18" charset="0"/>
                <a:sym typeface="Wingdings"/>
              </a:rPr>
              <a:t> Összefügg-e a hűség és a szorgalom? Ha igen, hogyan? Ha nem, miért nem? </a:t>
            </a:r>
            <a:endParaRPr lang="hu-HU" dirty="0"/>
          </a:p>
        </p:txBody>
      </p:sp>
      <p:pic>
        <p:nvPicPr>
          <p:cNvPr id="18436" name="Kép 8" descr="ruth05-gleaning.jpg"/>
          <p:cNvPicPr>
            <a:picLocks noChangeAspect="1"/>
          </p:cNvPicPr>
          <p:nvPr/>
        </p:nvPicPr>
        <p:blipFill>
          <a:blip r:embed="rId3"/>
          <a:srcRect/>
          <a:stretch>
            <a:fillRect/>
          </a:stretch>
        </p:blipFill>
        <p:spPr bwMode="auto">
          <a:xfrm>
            <a:off x="6804025" y="0"/>
            <a:ext cx="2339975" cy="29178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1"/>
          <p:cNvSpPr>
            <a:spLocks noGrp="1"/>
          </p:cNvSpPr>
          <p:nvPr>
            <p:ph type="title"/>
          </p:nvPr>
        </p:nvSpPr>
        <p:spPr>
          <a:xfrm>
            <a:off x="684213" y="188913"/>
            <a:ext cx="3754437" cy="508000"/>
          </a:xfrm>
        </p:spPr>
        <p:txBody>
          <a:bodyPr>
            <a:normAutofit fontScale="90000"/>
          </a:bodyPr>
          <a:lstStyle/>
          <a:p>
            <a:pPr>
              <a:defRPr/>
            </a:pPr>
            <a:r>
              <a:rPr lang="hu-HU" sz="3200" b="1" dirty="0" smtClean="0">
                <a:latin typeface="Book Antiqua" pitchFamily="18" charset="0"/>
              </a:rPr>
              <a:t>Hűség</a:t>
            </a:r>
            <a:endParaRPr lang="hu-HU" dirty="0"/>
          </a:p>
        </p:txBody>
      </p:sp>
      <p:sp>
        <p:nvSpPr>
          <p:cNvPr id="20482" name="Szövegdoboz 5"/>
          <p:cNvSpPr txBox="1">
            <a:spLocks noChangeArrowheads="1"/>
          </p:cNvSpPr>
          <p:nvPr/>
        </p:nvSpPr>
        <p:spPr bwMode="auto">
          <a:xfrm>
            <a:off x="179388" y="692150"/>
            <a:ext cx="5832475" cy="6248400"/>
          </a:xfrm>
          <a:prstGeom prst="rect">
            <a:avLst/>
          </a:prstGeom>
          <a:noFill/>
          <a:ln w="9525">
            <a:noFill/>
            <a:miter lim="800000"/>
            <a:headEnd/>
            <a:tailEnd/>
          </a:ln>
        </p:spPr>
        <p:txBody>
          <a:bodyPr>
            <a:spAutoFit/>
          </a:bodyPr>
          <a:lstStyle/>
          <a:p>
            <a:r>
              <a:rPr lang="hu-HU" sz="1500">
                <a:latin typeface="Book Antiqua" pitchFamily="18" charset="0"/>
              </a:rPr>
              <a:t>	</a:t>
            </a:r>
            <a:r>
              <a:rPr lang="hu-HU" sz="1600">
                <a:latin typeface="Book Antiqua" pitchFamily="18" charset="0"/>
              </a:rPr>
              <a:t> Így szedegetett a mezőn egész estig. Amikor kicsépelte, amit szedegetett, majdnem egy vékára való árpa lett. Fölvette, és hazament a városba. Megmutatta az anyósának, amit szedegetett. Azután elővette, és odaadta neki azt is, amit meghagyott, amikor jóllakott. Akkor ezt kérdezte tőle az anyósa: Hol szedegettél, és hol dolgoztál ma? Áldott legyen, aki a pártfogásába vett! Ő megmondta az anyósának, hogy kinél dolgozott, és ezt mondta: Boáz a neve annak a férfinak, akinél ma dolgoztam. Ekkor azt mondta Naomi a menyének: Áldja meg őt az Úr, aki nem vonta meg szeretetét az élőktől és a holtaktól! Azután azt mondta neki Naomi: Hozzánk tartozó ez az ember, közeli rokonaink közül való. …Jól teszed, leányom, ha az ő szolgálóival jársz, akkor nem bántanak más mezőn. Ruth tehát Boáz szolgálóinak a nyomában járva szedegetett, amíg be nem fejeződött az árpa és búza aratása. De az anyósánál lakott. Egyszer azt mondta neki az anyósa, Naomi: Leányom, keresek én neked otthont, ahol jó dolgod lesz. Nézd csak, a mi rokonunk Boáz, akinek a szolgálóival voltál, ma éjjel árpát szór a szérűn.  Mosakodj meg, kend meg magad, vedd föl a ruhádat, és menj le a szérűre. Ne mutatkozz az előtt a férfi előtt, amíg be nem fejezte az evést és az ivást. Amikor lefekszik, jegyezd meg a helyet, ahol lefekszik, azután menj oda, hajtsd fel a takarót a lábánál, és feküdj oda. Ő majd megmondja neked, hogy mit csinálj. </a:t>
            </a:r>
          </a:p>
        </p:txBody>
      </p:sp>
      <p:sp>
        <p:nvSpPr>
          <p:cNvPr id="20483" name="Rectangle 1"/>
          <p:cNvSpPr>
            <a:spLocks noChangeArrowheads="1"/>
          </p:cNvSpPr>
          <p:nvPr/>
        </p:nvSpPr>
        <p:spPr bwMode="auto">
          <a:xfrm>
            <a:off x="0" y="-25400"/>
            <a:ext cx="184150" cy="508000"/>
          </a:xfrm>
          <a:prstGeom prst="rect">
            <a:avLst/>
          </a:prstGeom>
          <a:noFill/>
          <a:ln w="9525">
            <a:noFill/>
            <a:miter lim="800000"/>
            <a:headEnd/>
            <a:tailEnd/>
          </a:ln>
        </p:spPr>
        <p:txBody>
          <a:bodyPr wrap="none" anchor="ctr">
            <a:spAutoFit/>
          </a:bodyPr>
          <a:lstStyle/>
          <a:p>
            <a:pPr eaLnBrk="0" hangingPunct="0"/>
            <a:endParaRPr lang="hu-HU" sz="900"/>
          </a:p>
          <a:p>
            <a:pPr eaLnBrk="0" hangingPunct="0"/>
            <a:endParaRPr lang="hu-HU"/>
          </a:p>
        </p:txBody>
      </p:sp>
      <p:pic>
        <p:nvPicPr>
          <p:cNvPr id="20484" name="Kép 9" descr="ruth08-naomi.jpg"/>
          <p:cNvPicPr>
            <a:picLocks noChangeAspect="1"/>
          </p:cNvPicPr>
          <p:nvPr/>
        </p:nvPicPr>
        <p:blipFill>
          <a:blip r:embed="rId2"/>
          <a:srcRect/>
          <a:stretch>
            <a:fillRect/>
          </a:stretch>
        </p:blipFill>
        <p:spPr bwMode="auto">
          <a:xfrm>
            <a:off x="6372225" y="188913"/>
            <a:ext cx="2054225" cy="3359150"/>
          </a:xfrm>
          <a:prstGeom prst="rect">
            <a:avLst/>
          </a:prstGeom>
          <a:noFill/>
          <a:ln w="9525">
            <a:noFill/>
            <a:miter lim="800000"/>
            <a:headEnd/>
            <a:tailEnd/>
          </a:ln>
        </p:spPr>
      </p:pic>
      <p:sp>
        <p:nvSpPr>
          <p:cNvPr id="12" name="Szövegdoboz 11"/>
          <p:cNvSpPr txBox="1"/>
          <p:nvPr/>
        </p:nvSpPr>
        <p:spPr>
          <a:xfrm>
            <a:off x="5940425" y="3860800"/>
            <a:ext cx="3024188" cy="2032000"/>
          </a:xfrm>
          <a:prstGeom prst="rect">
            <a:avLst/>
          </a:prstGeom>
          <a:noFill/>
        </p:spPr>
        <p:txBody>
          <a:bodyPr>
            <a:spAutoFit/>
          </a:bodyPr>
          <a:lstStyle/>
          <a:p>
            <a:pPr>
              <a:buFont typeface="Wingdings" pitchFamily="2" charset="2"/>
              <a:buChar char="ð"/>
              <a:defRPr/>
            </a:pPr>
            <a:r>
              <a:rPr lang="hu-HU" dirty="0" err="1">
                <a:solidFill>
                  <a:schemeClr val="accent1">
                    <a:lumMod val="75000"/>
                  </a:schemeClr>
                </a:solidFill>
                <a:latin typeface="Book Antiqua" pitchFamily="18" charset="0"/>
                <a:sym typeface="Wingdings"/>
              </a:rPr>
              <a:t>Naomi</a:t>
            </a:r>
            <a:r>
              <a:rPr lang="hu-HU" dirty="0">
                <a:solidFill>
                  <a:schemeClr val="accent1">
                    <a:lumMod val="75000"/>
                  </a:schemeClr>
                </a:solidFill>
                <a:latin typeface="Book Antiqua" pitchFamily="18" charset="0"/>
                <a:sym typeface="Wingdings"/>
              </a:rPr>
              <a:t> itt egy abban a korban érvényes házasodási szokást elevenít fel, és tanácsol </a:t>
            </a:r>
            <a:r>
              <a:rPr lang="hu-HU" dirty="0" err="1">
                <a:solidFill>
                  <a:schemeClr val="accent1">
                    <a:lumMod val="75000"/>
                  </a:schemeClr>
                </a:solidFill>
                <a:latin typeface="Book Antiqua" pitchFamily="18" charset="0"/>
                <a:sym typeface="Wingdings"/>
              </a:rPr>
              <a:t>Ruthnak</a:t>
            </a:r>
            <a:r>
              <a:rPr lang="hu-HU" dirty="0">
                <a:solidFill>
                  <a:schemeClr val="accent1">
                    <a:lumMod val="75000"/>
                  </a:schemeClr>
                </a:solidFill>
                <a:latin typeface="Book Antiqua" pitchFamily="18" charset="0"/>
                <a:sym typeface="Wingdings"/>
              </a:rPr>
              <a:t>, de miért várt </a:t>
            </a:r>
            <a:r>
              <a:rPr lang="hu-HU" dirty="0" err="1">
                <a:solidFill>
                  <a:schemeClr val="accent1">
                    <a:lumMod val="75000"/>
                  </a:schemeClr>
                </a:solidFill>
                <a:latin typeface="Book Antiqua" pitchFamily="18" charset="0"/>
                <a:sym typeface="Wingdings"/>
              </a:rPr>
              <a:t>Naomi</a:t>
            </a:r>
            <a:r>
              <a:rPr lang="hu-HU" dirty="0">
                <a:solidFill>
                  <a:schemeClr val="accent1">
                    <a:lumMod val="75000"/>
                  </a:schemeClr>
                </a:solidFill>
                <a:latin typeface="Book Antiqua" pitchFamily="18" charset="0"/>
                <a:sym typeface="Wingdings"/>
              </a:rPr>
              <a:t> az „ötletével” az aratás végéig?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84213" y="260350"/>
            <a:ext cx="3538537" cy="508000"/>
          </a:xfrm>
        </p:spPr>
        <p:txBody>
          <a:bodyPr>
            <a:noAutofit/>
          </a:bodyPr>
          <a:lstStyle/>
          <a:p>
            <a:pPr>
              <a:defRPr/>
            </a:pPr>
            <a:r>
              <a:rPr lang="hu-HU" sz="2800" b="1" dirty="0" smtClean="0">
                <a:latin typeface="Book Antiqua" pitchFamily="18" charset="0"/>
              </a:rPr>
              <a:t>Hűség</a:t>
            </a:r>
            <a:endParaRPr lang="hu-HU" sz="2800" dirty="0"/>
          </a:p>
        </p:txBody>
      </p:sp>
      <p:sp>
        <p:nvSpPr>
          <p:cNvPr id="21506" name="Szövegdoboz 3"/>
          <p:cNvSpPr txBox="1">
            <a:spLocks noChangeArrowheads="1"/>
          </p:cNvSpPr>
          <p:nvPr/>
        </p:nvSpPr>
        <p:spPr bwMode="auto">
          <a:xfrm>
            <a:off x="3276600" y="188913"/>
            <a:ext cx="5545138" cy="6740525"/>
          </a:xfrm>
          <a:prstGeom prst="rect">
            <a:avLst/>
          </a:prstGeom>
          <a:noFill/>
          <a:ln w="9525">
            <a:noFill/>
            <a:miter lim="800000"/>
            <a:headEnd/>
            <a:tailEnd/>
          </a:ln>
        </p:spPr>
        <p:txBody>
          <a:bodyPr>
            <a:spAutoFit/>
          </a:bodyPr>
          <a:lstStyle/>
          <a:p>
            <a:r>
              <a:rPr lang="hu-HU" sz="1600">
                <a:latin typeface="Book Antiqua" pitchFamily="18" charset="0"/>
              </a:rPr>
              <a:t>Le is ment a szérűre, és mindent úgy csinált, ahogyan az anyósa parancsolta. Boáz evett, ivott, és jól érezte magát; azután elment, lefeküdt a garmada szélén. Ekkor odalopódzott az asszony, felhajtotta lábánál a takarót, és odafeküdt. Éjféltájban a férfi fölriadt és megfordult. Akkor látta meg, hogy egy asszony fekszik a lábánál. Megkérdezte: Ki vagy te? Az így felelt: Én vagyok Ruth, a szolgálód. Terítsd rá ruhád szárnyát szolgálódra, mert közeli rokon vagy te. Ekkor azt mondta Boáz: Áldjon meg az Úr, leányom! Hűségedet most még jobban megmutattad, mint előbb, mivel nem jártál az ifjak után, sem szegény, sem gazdag után. Ne félj hát, leányom, mindent megteszek érted, amit csak mondasz, hiszen mindenki tudja népem kapujában, hogy derék asszony vagy. Igaz ugyan, hogy közeli rokon vagyok, de van nálam közelebbi rokonod is. </a:t>
            </a:r>
          </a:p>
          <a:p>
            <a:r>
              <a:rPr lang="hu-HU" sz="1600">
                <a:latin typeface="Book Antiqua" pitchFamily="18" charset="0"/>
              </a:rPr>
              <a:t> Maradj itt ezen az éjszakán, és ha holnap az vállalja a rokoni kötelezettségét, jó, vállalja! De ha nem akarja vállalni a rokoni kötelezettséget, akkor majd én vállalom. Az élő Úrra mondom! Feküdj hát itt reggelig! Ott is feküdt a lábánál reggelig. De fölkelt, mielőtt az emberek fölismerhették volna egymást. Boáz ugyanis ezt mondta: </a:t>
            </a:r>
          </a:p>
          <a:p>
            <a:r>
              <a:rPr lang="hu-HU" sz="1600">
                <a:latin typeface="Book Antiqua" pitchFamily="18" charset="0"/>
              </a:rPr>
              <a:t>Ki ne tudódjék, hogy ez az asszony a szérűre jött! 	Majd ezt mondta: Add csak a rajtad levő nagykendőt, és tartsd ide! Ő odatartotta, Boáz pedig kimért hat mérték árpát, és feladta a vállára; ő maga pedig bement a városba. 	…				   		</a:t>
            </a:r>
          </a:p>
        </p:txBody>
      </p:sp>
      <p:pic>
        <p:nvPicPr>
          <p:cNvPr id="21507" name="Kép 7" descr="ruth10-threshing.jpg"/>
          <p:cNvPicPr>
            <a:picLocks noChangeAspect="1"/>
          </p:cNvPicPr>
          <p:nvPr/>
        </p:nvPicPr>
        <p:blipFill>
          <a:blip r:embed="rId2"/>
          <a:srcRect/>
          <a:stretch>
            <a:fillRect/>
          </a:stretch>
        </p:blipFill>
        <p:spPr bwMode="auto">
          <a:xfrm>
            <a:off x="250825" y="4149725"/>
            <a:ext cx="2817813" cy="2547938"/>
          </a:xfrm>
          <a:prstGeom prst="rect">
            <a:avLst/>
          </a:prstGeom>
          <a:noFill/>
          <a:ln w="9525">
            <a:noFill/>
            <a:miter lim="800000"/>
            <a:headEnd/>
            <a:tailEnd/>
          </a:ln>
        </p:spPr>
      </p:pic>
      <p:sp>
        <p:nvSpPr>
          <p:cNvPr id="21508" name="Szövegdoboz 8"/>
          <p:cNvSpPr txBox="1">
            <a:spLocks noChangeArrowheads="1"/>
          </p:cNvSpPr>
          <p:nvPr/>
        </p:nvSpPr>
        <p:spPr bwMode="auto">
          <a:xfrm>
            <a:off x="395288" y="1412875"/>
            <a:ext cx="2736850" cy="1754188"/>
          </a:xfrm>
          <a:prstGeom prst="rect">
            <a:avLst/>
          </a:prstGeom>
          <a:noFill/>
          <a:ln w="9525">
            <a:noFill/>
            <a:miter lim="800000"/>
            <a:headEnd/>
            <a:tailEnd/>
          </a:ln>
        </p:spPr>
        <p:txBody>
          <a:bodyPr>
            <a:spAutoFit/>
          </a:bodyPr>
          <a:lstStyle/>
          <a:p>
            <a:r>
              <a:rPr lang="hu-HU">
                <a:solidFill>
                  <a:schemeClr val="accent1"/>
                </a:solidFill>
                <a:latin typeface="Book Antiqua" pitchFamily="18" charset="0"/>
              </a:rPr>
              <a:t>Boáz megígéri, hogy gondoskodik Ruthról.</a:t>
            </a:r>
          </a:p>
          <a:p>
            <a:r>
              <a:rPr lang="hu-HU">
                <a:solidFill>
                  <a:schemeClr val="accent1"/>
                </a:solidFill>
                <a:latin typeface="Book Antiqua" pitchFamily="18" charset="0"/>
                <a:sym typeface="Wingdings" pitchFamily="2" charset="2"/>
              </a:rPr>
              <a:t></a:t>
            </a:r>
            <a:r>
              <a:rPr lang="hu-HU">
                <a:solidFill>
                  <a:schemeClr val="accent1"/>
                </a:solidFill>
                <a:latin typeface="Book Antiqua" pitchFamily="18" charset="0"/>
              </a:rPr>
              <a:t>Hogyan függ össze a másokról való gondokoskodás a hűséggel?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288" y="260350"/>
            <a:ext cx="3827462" cy="581025"/>
          </a:xfrm>
        </p:spPr>
        <p:txBody>
          <a:bodyPr/>
          <a:lstStyle/>
          <a:p>
            <a:pPr>
              <a:defRPr/>
            </a:pPr>
            <a:r>
              <a:rPr lang="hu-HU" sz="2800" b="1" dirty="0" smtClean="0">
                <a:latin typeface="Book Antiqua" pitchFamily="18" charset="0"/>
              </a:rPr>
              <a:t>Hűség</a:t>
            </a:r>
            <a:endParaRPr lang="hu-HU" sz="2800" dirty="0"/>
          </a:p>
        </p:txBody>
      </p:sp>
      <p:sp>
        <p:nvSpPr>
          <p:cNvPr id="22530" name="Szövegdoboz 3"/>
          <p:cNvSpPr txBox="1">
            <a:spLocks noChangeArrowheads="1"/>
          </p:cNvSpPr>
          <p:nvPr/>
        </p:nvSpPr>
        <p:spPr bwMode="auto">
          <a:xfrm>
            <a:off x="2771775" y="188913"/>
            <a:ext cx="6048375" cy="6692900"/>
          </a:xfrm>
          <a:prstGeom prst="rect">
            <a:avLst/>
          </a:prstGeom>
          <a:noFill/>
          <a:ln w="9525">
            <a:noFill/>
            <a:miter lim="800000"/>
            <a:headEnd/>
            <a:tailEnd/>
          </a:ln>
        </p:spPr>
        <p:txBody>
          <a:bodyPr>
            <a:spAutoFit/>
          </a:bodyPr>
          <a:lstStyle/>
          <a:p>
            <a:r>
              <a:rPr lang="hu-HU" sz="1600">
                <a:latin typeface="Book Antiqua" pitchFamily="18" charset="0"/>
              </a:rPr>
              <a:t>Boáz odament a városkapuhoz, és leült. És amikor arra ment az a közeli rokon, akiről Boáz beszélt, ezt mondta: Kerülj erre, ülj ide, atyámfia! Az odament, és leült. </a:t>
            </a:r>
          </a:p>
          <a:p>
            <a:r>
              <a:rPr lang="hu-HU" sz="1600">
                <a:latin typeface="Book Antiqua" pitchFamily="18" charset="0"/>
              </a:rPr>
              <a:t>Azután maga mellé vett Boáz tíz embert a város vénei közül, és ezt mondta: Üljetek ide! És azok leültek. Ekkor azt mondta Boáz a legközelebbi rokonnak: A Móáb mezejéről visszatért Naomi el akarja adni azt a darab szántóföldet, amely rokonunké, Elimeleké volt. … Amikor a szántóföldet megveszed Naomitól, a móábi Ruthot, a meghaltnak a feleségét is el kell venned, hogy fenntartsd a meghaltnak a nevét örökségében.  Erre azt felelte a közeli rokon: Azt nem tudom magamra vállalni, mert akkor a saját örökségemet teszem tönkre. Vállald magadra az én rokoni kötelezettségemet …! Régente Izráelben úgy erősítettek meg minden rokoni kötelezettséggel vagy cserével kapcsolatos ügyet, hogy az egyik fél lehúzta a saruját, és odaadta a másiknak</a:t>
            </a:r>
            <a:r>
              <a:rPr lang="hu-HU" sz="1600"/>
              <a:t>. </a:t>
            </a:r>
            <a:r>
              <a:rPr lang="hu-HU" sz="1600">
                <a:latin typeface="Book Antiqua" pitchFamily="18" charset="0"/>
              </a:rPr>
              <a:t>Ekkor azt mondta Boáz a véneknek és az egész népnek: Ti vagytok a tanúim, hogy én ma átvettem Naomitól mindazt, ami Elimeleké volt, … </a:t>
            </a:r>
            <a:r>
              <a:rPr lang="hu-HU" sz="1600"/>
              <a:t>s</a:t>
            </a:r>
            <a:r>
              <a:rPr lang="hu-HU" sz="1600">
                <a:latin typeface="Book Antiqua" pitchFamily="18" charset="0"/>
              </a:rPr>
              <a:t>őt a móábi Ruthot, Mahlón feleségét is feleségül veszem, hogy fenntartsam a meghaltnak a nevét örökségében, hogy ki ne vesszen a meghaltnak a neve atyjafiai közül lakóhelyének a kapujából. Ti vagytok most ennek a tanúi.  A kapuban levő egész nép ezt mondta a vénekkel együtt: Tanúk vagyunk! Adja az Úr, hogy ez az asszony, aki a házadba megy, olyan legyen, mint Ráhel és Lea, akik ketten építették föl Izráel házát. Gyarapodjál Efrátában, legyen híres a neved Betlehemben! 	</a:t>
            </a:r>
          </a:p>
          <a:p>
            <a:pPr algn="ctr"/>
            <a:endParaRPr lang="hu-HU" sz="1600">
              <a:latin typeface="Book Antiqua" pitchFamily="18" charset="0"/>
            </a:endParaRPr>
          </a:p>
        </p:txBody>
      </p:sp>
      <p:pic>
        <p:nvPicPr>
          <p:cNvPr id="22531" name="Kép 7" descr="ruth12-shoe.jpg"/>
          <p:cNvPicPr>
            <a:picLocks noChangeAspect="1"/>
          </p:cNvPicPr>
          <p:nvPr/>
        </p:nvPicPr>
        <p:blipFill>
          <a:blip r:embed="rId2"/>
          <a:srcRect/>
          <a:stretch>
            <a:fillRect/>
          </a:stretch>
        </p:blipFill>
        <p:spPr bwMode="auto">
          <a:xfrm>
            <a:off x="0" y="3698875"/>
            <a:ext cx="2484438" cy="2927350"/>
          </a:xfrm>
          <a:prstGeom prst="rect">
            <a:avLst/>
          </a:prstGeom>
          <a:noFill/>
          <a:ln w="9525">
            <a:noFill/>
            <a:miter lim="800000"/>
            <a:headEnd/>
            <a:tailEnd/>
          </a:ln>
        </p:spPr>
      </p:pic>
      <p:sp>
        <p:nvSpPr>
          <p:cNvPr id="9" name="Szövegdoboz 8"/>
          <p:cNvSpPr txBox="1"/>
          <p:nvPr/>
        </p:nvSpPr>
        <p:spPr>
          <a:xfrm>
            <a:off x="395288" y="1412875"/>
            <a:ext cx="2305050" cy="1200150"/>
          </a:xfrm>
          <a:prstGeom prst="rect">
            <a:avLst/>
          </a:prstGeom>
          <a:noFill/>
        </p:spPr>
        <p:txBody>
          <a:bodyPr>
            <a:spAutoFit/>
          </a:bodyPr>
          <a:lstStyle/>
          <a:p>
            <a:pPr>
              <a:buFont typeface="Wingdings" pitchFamily="2" charset="2"/>
              <a:buChar char="ð"/>
              <a:defRPr/>
            </a:pPr>
            <a:r>
              <a:rPr lang="hu-HU" dirty="0">
                <a:solidFill>
                  <a:schemeClr val="accent1">
                    <a:lumMod val="75000"/>
                  </a:schemeClr>
                </a:solidFill>
                <a:latin typeface="Book Antiqua" pitchFamily="18" charset="0"/>
                <a:sym typeface="Wingdings"/>
              </a:rPr>
              <a:t>Miért volt szükség a vénekre és mi tölti be ma ezt a szerepet?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1"/>
          <p:cNvSpPr>
            <a:spLocks noGrp="1"/>
          </p:cNvSpPr>
          <p:nvPr>
            <p:ph type="title"/>
          </p:nvPr>
        </p:nvSpPr>
        <p:spPr>
          <a:xfrm>
            <a:off x="395288" y="260350"/>
            <a:ext cx="1873250" cy="581025"/>
          </a:xfrm>
        </p:spPr>
        <p:txBody>
          <a:bodyPr/>
          <a:lstStyle/>
          <a:p>
            <a:pPr>
              <a:defRPr/>
            </a:pPr>
            <a:r>
              <a:rPr lang="hu-HU" sz="2800" b="1" dirty="0" smtClean="0">
                <a:latin typeface="Book Antiqua" pitchFamily="18" charset="0"/>
              </a:rPr>
              <a:t>Hűség</a:t>
            </a:r>
            <a:endParaRPr lang="hu-HU" sz="2800" dirty="0"/>
          </a:p>
        </p:txBody>
      </p:sp>
      <p:sp>
        <p:nvSpPr>
          <p:cNvPr id="23554" name="Szövegdoboz 4"/>
          <p:cNvSpPr txBox="1">
            <a:spLocks noChangeArrowheads="1"/>
          </p:cNvSpPr>
          <p:nvPr/>
        </p:nvSpPr>
        <p:spPr bwMode="auto">
          <a:xfrm>
            <a:off x="2916238" y="333375"/>
            <a:ext cx="3240087" cy="5508625"/>
          </a:xfrm>
          <a:prstGeom prst="rect">
            <a:avLst/>
          </a:prstGeom>
          <a:noFill/>
          <a:ln w="9525">
            <a:noFill/>
            <a:miter lim="800000"/>
            <a:headEnd/>
            <a:tailEnd/>
          </a:ln>
        </p:spPr>
        <p:txBody>
          <a:bodyPr>
            <a:spAutoFit/>
          </a:bodyPr>
          <a:lstStyle/>
          <a:p>
            <a:r>
              <a:rPr lang="hu-HU" sz="1600">
                <a:latin typeface="Book Antiqua" pitchFamily="18" charset="0"/>
              </a:rPr>
              <a:t>Elvette tehát Boáz Ruthot, és az a felesége lett. Bement az asszonyhoz, és az Úr megadta neki, hogy teherbe essen; és fiút szült. </a:t>
            </a:r>
          </a:p>
          <a:p>
            <a:r>
              <a:rPr lang="hu-HU" sz="1600">
                <a:latin typeface="Book Antiqua" pitchFamily="18" charset="0"/>
              </a:rPr>
              <a:t>Akkor ezt mondták az asszonyok Naominak: Áldott az Úr, aki nem hagyott most téged rokoni támasz nélkül! Legyen híres a neve Izráelbe   </a:t>
            </a:r>
          </a:p>
          <a:p>
            <a:r>
              <a:rPr lang="hu-HU" sz="1600">
                <a:latin typeface="Book Antiqua" pitchFamily="18" charset="0"/>
              </a:rPr>
              <a:t> Legyen ő életed megújítója, és gondviselőd öreg korodban! Hiszen menyed szülte őt, aki szeret téged, és többet ér neked hét fiúnál. </a:t>
            </a:r>
          </a:p>
          <a:p>
            <a:r>
              <a:rPr lang="hu-HU" sz="1600">
                <a:latin typeface="Book Antiqua" pitchFamily="18" charset="0"/>
              </a:rPr>
              <a:t> Naomi pedig fogta a gyermeket, ölébe vette, és dajkálgatta. </a:t>
            </a:r>
          </a:p>
          <a:p>
            <a:r>
              <a:rPr lang="hu-HU" sz="1600">
                <a:latin typeface="Book Antiqua" pitchFamily="18" charset="0"/>
              </a:rPr>
              <a:t> A szomszédasszonyok nevet adtak neki, és azt mondták: Fia született Naominak! És elnevezték őt Óbédnak. Ez volt Dávid apjának, Isainak az apja. </a:t>
            </a:r>
          </a:p>
        </p:txBody>
      </p:sp>
      <p:sp>
        <p:nvSpPr>
          <p:cNvPr id="23555" name="Szövegdoboz 7"/>
          <p:cNvSpPr txBox="1">
            <a:spLocks noChangeArrowheads="1"/>
          </p:cNvSpPr>
          <p:nvPr/>
        </p:nvSpPr>
        <p:spPr bwMode="auto">
          <a:xfrm>
            <a:off x="250825" y="1700213"/>
            <a:ext cx="2520950" cy="2838450"/>
          </a:xfrm>
          <a:prstGeom prst="rect">
            <a:avLst/>
          </a:prstGeom>
          <a:noFill/>
          <a:ln w="9525">
            <a:noFill/>
            <a:miter lim="800000"/>
            <a:headEnd/>
            <a:tailEnd/>
          </a:ln>
        </p:spPr>
        <p:txBody>
          <a:bodyPr>
            <a:spAutoFit/>
          </a:bodyPr>
          <a:lstStyle/>
          <a:p>
            <a:pPr algn="ctr"/>
            <a:r>
              <a:rPr lang="hu-HU">
                <a:solidFill>
                  <a:srgbClr val="FF0000"/>
                </a:solidFill>
                <a:latin typeface="Book Antiqua" pitchFamily="18" charset="0"/>
                <a:sym typeface="Wingdings" pitchFamily="2" charset="2"/>
              </a:rPr>
              <a:t>Ruth könyve, miközben elmondja Dávid király származását, végső soron Isten hűségéről szól. Ebben a történetben azonban </a:t>
            </a:r>
            <a:r>
              <a:rPr lang="hu-HU">
                <a:solidFill>
                  <a:srgbClr val="FF0000"/>
                </a:solidFill>
                <a:sym typeface="Wingdings" pitchFamily="2" charset="2"/>
              </a:rPr>
              <a:t>I</a:t>
            </a:r>
            <a:r>
              <a:rPr lang="hu-HU">
                <a:solidFill>
                  <a:srgbClr val="FF0000"/>
                </a:solidFill>
                <a:latin typeface="Book Antiqua" pitchFamily="18" charset="0"/>
                <a:sym typeface="Wingdings" pitchFamily="2" charset="2"/>
              </a:rPr>
              <a:t>sten hűsége hűséges embereken keresztül lesz láthatóvá. </a:t>
            </a:r>
          </a:p>
        </p:txBody>
      </p:sp>
      <p:pic>
        <p:nvPicPr>
          <p:cNvPr id="23556" name="Picture 5"/>
          <p:cNvPicPr>
            <a:picLocks noChangeAspect="1" noChangeArrowheads="1"/>
          </p:cNvPicPr>
          <p:nvPr/>
        </p:nvPicPr>
        <p:blipFill>
          <a:blip r:embed="rId2"/>
          <a:srcRect/>
          <a:stretch>
            <a:fillRect/>
          </a:stretch>
        </p:blipFill>
        <p:spPr bwMode="auto">
          <a:xfrm>
            <a:off x="6400800" y="2276475"/>
            <a:ext cx="2243138" cy="225901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Oriel</Template>
  <TotalTime>1906</TotalTime>
  <Words>1504</Words>
  <Application>Microsoft Office PowerPoint</Application>
  <PresentationFormat>Diavetítés a képernyőre (4:3 oldalarány)</PresentationFormat>
  <Paragraphs>74</Paragraphs>
  <Slides>8</Slides>
  <Notes>2</Notes>
  <HiddenSlides>0</HiddenSlides>
  <MMClips>0</MMClips>
  <ScaleCrop>false</ScaleCrop>
  <HeadingPairs>
    <vt:vector size="4" baseType="variant">
      <vt:variant>
        <vt:lpstr>Téma</vt:lpstr>
      </vt:variant>
      <vt:variant>
        <vt:i4>1</vt:i4>
      </vt:variant>
      <vt:variant>
        <vt:lpstr>Diacímek</vt:lpstr>
      </vt:variant>
      <vt:variant>
        <vt:i4>8</vt:i4>
      </vt:variant>
    </vt:vector>
  </HeadingPairs>
  <TitlesOfParts>
    <vt:vector size="9" baseType="lpstr">
      <vt:lpstr>Loggia</vt:lpstr>
      <vt:lpstr>A LÉLEK GYÜMÖLCSEI 4. „A LÉLEK GYÜMÖLCSE PEDIG:   HŰSÉG … „   (GALATA 5, 22)</vt:lpstr>
      <vt:lpstr>Hűség</vt:lpstr>
      <vt:lpstr>Hűség</vt:lpstr>
      <vt:lpstr>Hűség</vt:lpstr>
      <vt:lpstr>Hűség</vt:lpstr>
      <vt:lpstr>Hűség</vt:lpstr>
      <vt:lpstr>Hűség</vt:lpstr>
      <vt:lpstr>Hűség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ildiko</dc:creator>
  <cp:lastModifiedBy>diak</cp:lastModifiedBy>
  <cp:revision>147</cp:revision>
  <dcterms:created xsi:type="dcterms:W3CDTF">2009-02-11T17:20:48Z</dcterms:created>
  <dcterms:modified xsi:type="dcterms:W3CDTF">2012-03-01T09:32:55Z</dcterms:modified>
</cp:coreProperties>
</file>