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1"/>
  </p:notesMasterIdLst>
  <p:handoutMasterIdLst>
    <p:handoutMasterId r:id="rId12"/>
  </p:handoutMasterIdLst>
  <p:sldIdLst>
    <p:sldId id="256" r:id="rId2"/>
    <p:sldId id="258" r:id="rId3"/>
    <p:sldId id="260" r:id="rId4"/>
    <p:sldId id="262" r:id="rId5"/>
    <p:sldId id="263" r:id="rId6"/>
    <p:sldId id="264" r:id="rId7"/>
    <p:sldId id="267" r:id="rId8"/>
    <p:sldId id="268" r:id="rId9"/>
    <p:sldId id="266" r:id="rId10"/>
  </p:sldIdLst>
  <p:sldSz cx="9144000" cy="6858000" type="screen4x3"/>
  <p:notesSz cx="6834188" cy="9979025"/>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00"/>
    <a:srgbClr val="996633"/>
    <a:srgbClr val="FF0000"/>
    <a:srgbClr val="D04506"/>
    <a:srgbClr val="FF9966"/>
    <a:srgbClr val="CC6600"/>
    <a:srgbClr val="FF99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4786" autoAdjust="0"/>
  </p:normalViewPr>
  <p:slideViewPr>
    <p:cSldViewPr>
      <p:cViewPr>
        <p:scale>
          <a:sx n="75" d="100"/>
          <a:sy n="75" d="100"/>
        </p:scale>
        <p:origin x="-1200" y="-7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u-HU"/>
          </a:p>
        </p:txBody>
      </p:sp>
      <p:sp>
        <p:nvSpPr>
          <p:cNvPr id="36867" name="Rectangle 3"/>
          <p:cNvSpPr>
            <a:spLocks noGrp="1" noChangeArrowheads="1"/>
          </p:cNvSpPr>
          <p:nvPr>
            <p:ph type="dt" sz="quarter" idx="1"/>
          </p:nvPr>
        </p:nvSpPr>
        <p:spPr bwMode="auto">
          <a:xfrm>
            <a:off x="3871913" y="0"/>
            <a:ext cx="296068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u-HU"/>
          </a:p>
        </p:txBody>
      </p:sp>
      <p:sp>
        <p:nvSpPr>
          <p:cNvPr id="36868" name="Rectangle 4"/>
          <p:cNvSpPr>
            <a:spLocks noGrp="1" noChangeArrowheads="1"/>
          </p:cNvSpPr>
          <p:nvPr>
            <p:ph type="ftr" sz="quarter" idx="2"/>
          </p:nvPr>
        </p:nvSpPr>
        <p:spPr bwMode="auto">
          <a:xfrm>
            <a:off x="0" y="9478963"/>
            <a:ext cx="2962275"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u-HU"/>
          </a:p>
        </p:txBody>
      </p:sp>
      <p:sp>
        <p:nvSpPr>
          <p:cNvPr id="36869" name="Rectangle 5"/>
          <p:cNvSpPr>
            <a:spLocks noGrp="1" noChangeArrowheads="1"/>
          </p:cNvSpPr>
          <p:nvPr>
            <p:ph type="sldNum" sz="quarter" idx="3"/>
          </p:nvPr>
        </p:nvSpPr>
        <p:spPr bwMode="auto">
          <a:xfrm>
            <a:off x="3871913" y="9478963"/>
            <a:ext cx="296068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3F0C6A0-2B2E-4C75-A1C1-10DA2C9B6503}" type="slidenum">
              <a:rPr lang="hu-HU"/>
              <a:pPr>
                <a:defRPr/>
              </a:pPr>
              <a:t>‹#›</a:t>
            </a:fld>
            <a:endParaRPr lang="hu-HU"/>
          </a:p>
        </p:txBody>
      </p:sp>
    </p:spTree>
    <p:extLst>
      <p:ext uri="{BB962C8B-B14F-4D97-AF65-F5344CB8AC3E}">
        <p14:creationId xmlns:p14="http://schemas.microsoft.com/office/powerpoint/2010/main" val="1727688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u-HU"/>
          </a:p>
        </p:txBody>
      </p:sp>
      <p:sp>
        <p:nvSpPr>
          <p:cNvPr id="39939" name="Rectangle 3"/>
          <p:cNvSpPr>
            <a:spLocks noGrp="1" noChangeArrowheads="1"/>
          </p:cNvSpPr>
          <p:nvPr>
            <p:ph type="dt" idx="1"/>
          </p:nvPr>
        </p:nvSpPr>
        <p:spPr bwMode="auto">
          <a:xfrm>
            <a:off x="3871913" y="0"/>
            <a:ext cx="296068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u-HU"/>
          </a:p>
        </p:txBody>
      </p:sp>
      <p:sp>
        <p:nvSpPr>
          <p:cNvPr id="16388" name="Rectangle 4"/>
          <p:cNvSpPr>
            <a:spLocks noGrp="1" noRot="1" noChangeAspect="1" noChangeArrowheads="1" noTextEdit="1"/>
          </p:cNvSpPr>
          <p:nvPr>
            <p:ph type="sldImg" idx="2"/>
          </p:nvPr>
        </p:nvSpPr>
        <p:spPr bwMode="auto">
          <a:xfrm>
            <a:off x="922338" y="747713"/>
            <a:ext cx="4991100" cy="3743325"/>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4213" y="4740275"/>
            <a:ext cx="5467350" cy="4491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39942" name="Rectangle 6"/>
          <p:cNvSpPr>
            <a:spLocks noGrp="1" noChangeArrowheads="1"/>
          </p:cNvSpPr>
          <p:nvPr>
            <p:ph type="ftr" sz="quarter" idx="4"/>
          </p:nvPr>
        </p:nvSpPr>
        <p:spPr bwMode="auto">
          <a:xfrm>
            <a:off x="0" y="9478963"/>
            <a:ext cx="2962275"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u-HU"/>
          </a:p>
        </p:txBody>
      </p:sp>
      <p:sp>
        <p:nvSpPr>
          <p:cNvPr id="39943" name="Rectangle 7"/>
          <p:cNvSpPr>
            <a:spLocks noGrp="1" noChangeArrowheads="1"/>
          </p:cNvSpPr>
          <p:nvPr>
            <p:ph type="sldNum" sz="quarter" idx="5"/>
          </p:nvPr>
        </p:nvSpPr>
        <p:spPr bwMode="auto">
          <a:xfrm>
            <a:off x="3871913" y="9478963"/>
            <a:ext cx="296068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CF492E-3607-47BE-A2CE-40673819D949}" type="slidenum">
              <a:rPr lang="hu-HU"/>
              <a:pPr>
                <a:defRPr/>
              </a:pPr>
              <a:t>‹#›</a:t>
            </a:fld>
            <a:endParaRPr lang="hu-HU"/>
          </a:p>
        </p:txBody>
      </p:sp>
    </p:spTree>
    <p:extLst>
      <p:ext uri="{BB962C8B-B14F-4D97-AF65-F5344CB8AC3E}">
        <p14:creationId xmlns:p14="http://schemas.microsoft.com/office/powerpoint/2010/main" val="859725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BF09187-8228-4CEA-94AC-63648097354B}" type="slidenum">
              <a:rPr lang="hu-HU" smtClean="0"/>
              <a:pPr/>
              <a:t>1</a:t>
            </a:fld>
            <a:endParaRPr lang="hu-HU"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F9CF492E-3607-47BE-A2CE-40673819D949}" type="slidenum">
              <a:rPr lang="hu-HU" smtClean="0"/>
              <a:pPr>
                <a:defRPr/>
              </a:pPr>
              <a:t>4</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Téglalap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églalap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Téglalap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Téglalap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Egyenes összekötő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Egyenes összekötő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Egyenes összekötő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Egyenes összekötő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Egyenes összekötő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Egyenes összekötő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Téglalap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lipszis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lipszis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Ellipszis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Ellipszis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Ellipszis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Cím 7"/>
          <p:cNvSpPr>
            <a:spLocks noGrp="1"/>
          </p:cNvSpPr>
          <p:nvPr>
            <p:ph type="ctrTitle"/>
          </p:nvPr>
        </p:nvSpPr>
        <p:spPr>
          <a:xfrm>
            <a:off x="2286000" y="3124200"/>
            <a:ext cx="6172200" cy="1894362"/>
          </a:xfrm>
        </p:spPr>
        <p:txBody>
          <a:bodyPr/>
          <a:lstStyle>
            <a:lvl1pPr>
              <a:defRPr b="1"/>
            </a:lvl1pPr>
          </a:lstStyle>
          <a:p>
            <a:r>
              <a:rPr lang="hu-HU" smtClean="0"/>
              <a:t>Mintacím szerkesztése</a:t>
            </a:r>
            <a:endParaRPr lang="en-US"/>
          </a:p>
        </p:txBody>
      </p:sp>
      <p:sp>
        <p:nvSpPr>
          <p:cNvPr id="9" name="Alcím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22" name="Dátum helye 27"/>
          <p:cNvSpPr>
            <a:spLocks noGrp="1"/>
          </p:cNvSpPr>
          <p:nvPr>
            <p:ph type="dt" sz="half" idx="10"/>
          </p:nvPr>
        </p:nvSpPr>
        <p:spPr bwMode="auto">
          <a:xfrm rot="5400000">
            <a:off x="7764463" y="1174750"/>
            <a:ext cx="2286000" cy="381000"/>
          </a:xfrm>
        </p:spPr>
        <p:txBody>
          <a:bodyPr/>
          <a:lstStyle>
            <a:lvl1pPr>
              <a:defRPr/>
            </a:lvl1pPr>
          </a:lstStyle>
          <a:p>
            <a:pPr>
              <a:defRPr/>
            </a:pPr>
            <a:endParaRPr lang="hu-HU"/>
          </a:p>
        </p:txBody>
      </p:sp>
      <p:sp>
        <p:nvSpPr>
          <p:cNvPr id="23" name="Élőláb helye 16"/>
          <p:cNvSpPr>
            <a:spLocks noGrp="1"/>
          </p:cNvSpPr>
          <p:nvPr>
            <p:ph type="ftr" sz="quarter" idx="11"/>
          </p:nvPr>
        </p:nvSpPr>
        <p:spPr bwMode="auto">
          <a:xfrm rot="5400000">
            <a:off x="7077076" y="4181475"/>
            <a:ext cx="3657600" cy="384175"/>
          </a:xfrm>
        </p:spPr>
        <p:txBody>
          <a:bodyPr/>
          <a:lstStyle>
            <a:lvl1pPr>
              <a:defRPr/>
            </a:lvl1pPr>
          </a:lstStyle>
          <a:p>
            <a:pPr>
              <a:defRPr/>
            </a:pPr>
            <a:endParaRPr lang="hu-HU"/>
          </a:p>
        </p:txBody>
      </p:sp>
      <p:sp>
        <p:nvSpPr>
          <p:cNvPr id="24" name="Dia számának helye 28"/>
          <p:cNvSpPr>
            <a:spLocks noGrp="1"/>
          </p:cNvSpPr>
          <p:nvPr>
            <p:ph type="sldNum" sz="quarter" idx="12"/>
          </p:nvPr>
        </p:nvSpPr>
        <p:spPr bwMode="auto">
          <a:xfrm>
            <a:off x="1325563" y="4929188"/>
            <a:ext cx="609600" cy="517525"/>
          </a:xfrm>
        </p:spPr>
        <p:txBody>
          <a:bodyPr/>
          <a:lstStyle>
            <a:lvl1pPr>
              <a:defRPr/>
            </a:lvl1pPr>
          </a:lstStyle>
          <a:p>
            <a:pPr>
              <a:defRPr/>
            </a:pPr>
            <a:fld id="{AF9D4C6B-90FF-4766-A419-34A45C0F46AD}" type="slidenum">
              <a:rPr lang="hu-HU"/>
              <a:pPr>
                <a:defRPr/>
              </a:pPr>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9"/>
            <a:ext cx="1676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B0443D68-E596-4659-B448-19458AB11D6C}"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8" name="Tartalom helye 7"/>
          <p:cNvSpPr>
            <a:spLocks noGrp="1"/>
          </p:cNvSpPr>
          <p:nvPr>
            <p:ph sz="quarter" idx="1"/>
          </p:nvPr>
        </p:nvSpPr>
        <p:spPr>
          <a:xfrm>
            <a:off x="457200" y="1600200"/>
            <a:ext cx="7467600" cy="487375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6"/>
          <p:cNvSpPr>
            <a:spLocks noGrp="1"/>
          </p:cNvSpPr>
          <p:nvPr>
            <p:ph type="dt" sz="half" idx="10"/>
          </p:nvPr>
        </p:nvSpPr>
        <p:spPr/>
        <p:txBody>
          <a:bodyPr rtlCol="0"/>
          <a:lstStyle>
            <a:lvl1pPr>
              <a:defRPr/>
            </a:lvl1pPr>
          </a:lstStyle>
          <a:p>
            <a:pPr>
              <a:defRPr/>
            </a:pPr>
            <a:endParaRPr lang="hu-HU"/>
          </a:p>
        </p:txBody>
      </p:sp>
      <p:sp>
        <p:nvSpPr>
          <p:cNvPr id="5" name="Dia számának helye 8"/>
          <p:cNvSpPr>
            <a:spLocks noGrp="1"/>
          </p:cNvSpPr>
          <p:nvPr>
            <p:ph type="sldNum" sz="quarter" idx="11"/>
          </p:nvPr>
        </p:nvSpPr>
        <p:spPr/>
        <p:txBody>
          <a:bodyPr rtlCol="0"/>
          <a:lstStyle>
            <a:lvl1pPr>
              <a:defRPr/>
            </a:lvl1pPr>
          </a:lstStyle>
          <a:p>
            <a:pPr>
              <a:defRPr/>
            </a:pPr>
            <a:fld id="{213EC655-3EB8-4C80-8933-E3AED3716CF4}" type="slidenum">
              <a:rPr lang="hu-HU"/>
              <a:pPr>
                <a:defRPr/>
              </a:pPr>
              <a:t>‹#›</a:t>
            </a:fld>
            <a:endParaRPr lang="hu-HU"/>
          </a:p>
        </p:txBody>
      </p:sp>
      <p:sp>
        <p:nvSpPr>
          <p:cNvPr id="6" name="Élőláb helye 9"/>
          <p:cNvSpPr>
            <a:spLocks noGrp="1"/>
          </p:cNvSpPr>
          <p:nvPr>
            <p:ph type="ftr" sz="quarter" idx="12"/>
          </p:nvPr>
        </p:nvSpPr>
        <p:spPr/>
        <p:txBody>
          <a:bodyPr rtlCol="0"/>
          <a:lstStyle>
            <a:lvl1pPr>
              <a:defRPr/>
            </a:lvl1pPr>
          </a:lstStyle>
          <a:p>
            <a:pPr>
              <a:defRPr/>
            </a:pPr>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4" name="Téglalap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églalap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Téglalap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Téglalap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Egyenes összekötő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Egyenes összekötő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Egyenes összekötő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Egyenes összekötő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Egyenes összekötő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Téglalap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Ellipszis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Ellipszis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Ellipszis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lipszis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lipszis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Egyenes összekötő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Cím 1"/>
          <p:cNvSpPr>
            <a:spLocks noGrp="1"/>
          </p:cNvSpPr>
          <p:nvPr>
            <p:ph type="title"/>
          </p:nvPr>
        </p:nvSpPr>
        <p:spPr>
          <a:xfrm>
            <a:off x="2286000" y="2895600"/>
            <a:ext cx="6172200" cy="2053590"/>
          </a:xfrm>
        </p:spPr>
        <p:txBody>
          <a:bodyPr/>
          <a:lstStyle>
            <a:lvl1pPr algn="l">
              <a:buNone/>
              <a:defRPr sz="3000" b="1" cap="small" baseline="0"/>
            </a:lvl1pPr>
          </a:lstStyle>
          <a:p>
            <a:r>
              <a:rPr lang="hu-HU" smtClean="0"/>
              <a:t>Mintacím szerkesztése</a:t>
            </a:r>
            <a:endParaRPr lang="en-US"/>
          </a:p>
        </p:txBody>
      </p:sp>
      <p:sp>
        <p:nvSpPr>
          <p:cNvPr id="3" name="Szöveg hely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20" name="Dátum helye 3"/>
          <p:cNvSpPr>
            <a:spLocks noGrp="1"/>
          </p:cNvSpPr>
          <p:nvPr>
            <p:ph type="dt" sz="half" idx="10"/>
          </p:nvPr>
        </p:nvSpPr>
        <p:spPr bwMode="auto">
          <a:xfrm rot="5400000">
            <a:off x="7762875" y="1169988"/>
            <a:ext cx="2286000" cy="381000"/>
          </a:xfrm>
        </p:spPr>
        <p:txBody>
          <a:bodyPr/>
          <a:lstStyle>
            <a:lvl1pPr>
              <a:defRPr/>
            </a:lvl1pPr>
          </a:lstStyle>
          <a:p>
            <a:pPr>
              <a:defRPr/>
            </a:pPr>
            <a:endParaRPr lang="hu-HU"/>
          </a:p>
        </p:txBody>
      </p:sp>
      <p:sp>
        <p:nvSpPr>
          <p:cNvPr id="21" name="Élőláb helye 4"/>
          <p:cNvSpPr>
            <a:spLocks noGrp="1"/>
          </p:cNvSpPr>
          <p:nvPr>
            <p:ph type="ftr" sz="quarter" idx="11"/>
          </p:nvPr>
        </p:nvSpPr>
        <p:spPr bwMode="auto">
          <a:xfrm rot="5400000">
            <a:off x="7077076" y="4178300"/>
            <a:ext cx="3657600" cy="384175"/>
          </a:xfrm>
        </p:spPr>
        <p:txBody>
          <a:bodyPr/>
          <a:lstStyle>
            <a:lvl1pPr>
              <a:defRPr/>
            </a:lvl1pPr>
          </a:lstStyle>
          <a:p>
            <a:pPr>
              <a:defRPr/>
            </a:pPr>
            <a:endParaRPr lang="hu-HU"/>
          </a:p>
        </p:txBody>
      </p:sp>
      <p:sp>
        <p:nvSpPr>
          <p:cNvPr id="22" name="Dia számának helye 5"/>
          <p:cNvSpPr>
            <a:spLocks noGrp="1"/>
          </p:cNvSpPr>
          <p:nvPr>
            <p:ph type="sldNum" sz="quarter" idx="12"/>
          </p:nvPr>
        </p:nvSpPr>
        <p:spPr bwMode="auto">
          <a:xfrm>
            <a:off x="1339850" y="4929188"/>
            <a:ext cx="609600" cy="517525"/>
          </a:xfrm>
        </p:spPr>
        <p:txBody>
          <a:bodyPr/>
          <a:lstStyle>
            <a:lvl1pPr>
              <a:defRPr/>
            </a:lvl1pPr>
          </a:lstStyle>
          <a:p>
            <a:pPr>
              <a:defRPr/>
            </a:pPr>
            <a:fld id="{FCE4ACE3-5D27-438F-A92B-B8F015ABEA34}" type="slidenum">
              <a:rPr lang="hu-HU"/>
              <a:pPr>
                <a:defRPr/>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9" name="Tartalom helye 8"/>
          <p:cNvSpPr>
            <a:spLocks noGrp="1"/>
          </p:cNvSpPr>
          <p:nvPr>
            <p:ph sz="quarter" idx="1"/>
          </p:nvPr>
        </p:nvSpPr>
        <p:spPr>
          <a:xfrm>
            <a:off x="457200" y="1600200"/>
            <a:ext cx="3657600" cy="4572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1" name="Tartalom helye 10"/>
          <p:cNvSpPr>
            <a:spLocks noGrp="1"/>
          </p:cNvSpPr>
          <p:nvPr>
            <p:ph sz="quarter" idx="2"/>
          </p:nvPr>
        </p:nvSpPr>
        <p:spPr>
          <a:xfrm>
            <a:off x="4270248" y="1600200"/>
            <a:ext cx="3657600" cy="4572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13"/>
          <p:cNvSpPr>
            <a:spLocks noGrp="1"/>
          </p:cNvSpPr>
          <p:nvPr>
            <p:ph type="dt" sz="half" idx="10"/>
          </p:nvPr>
        </p:nvSpPr>
        <p:spPr/>
        <p:txBody>
          <a:bodyPr/>
          <a:lstStyle>
            <a:lvl1pPr>
              <a:defRPr/>
            </a:lvl1pPr>
          </a:lstStyle>
          <a:p>
            <a:pPr>
              <a:defRPr/>
            </a:pPr>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2304FCEB-9BC7-478D-BA9E-59FB0925D1A5}"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7543800" cy="1143000"/>
          </a:xfrm>
        </p:spPr>
        <p:txBody>
          <a:bodyPr/>
          <a:lstStyle>
            <a:lvl1pPr>
              <a:defRPr/>
            </a:lvl1pPr>
          </a:lstStyle>
          <a:p>
            <a:r>
              <a:rPr lang="hu-HU" smtClean="0"/>
              <a:t>Mintacím szerkesztése</a:t>
            </a:r>
            <a:endParaRPr lang="en-US"/>
          </a:p>
        </p:txBody>
      </p:sp>
      <p:sp>
        <p:nvSpPr>
          <p:cNvPr id="11" name="Tartalom helye 10"/>
          <p:cNvSpPr>
            <a:spLocks noGrp="1"/>
          </p:cNvSpPr>
          <p:nvPr>
            <p:ph sz="quarter" idx="2"/>
          </p:nvPr>
        </p:nvSpPr>
        <p:spPr>
          <a:xfrm>
            <a:off x="457200" y="2362200"/>
            <a:ext cx="3657600" cy="3886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3" name="Tartalom helye 12"/>
          <p:cNvSpPr>
            <a:spLocks noGrp="1"/>
          </p:cNvSpPr>
          <p:nvPr>
            <p:ph sz="quarter" idx="4"/>
          </p:nvPr>
        </p:nvSpPr>
        <p:spPr>
          <a:xfrm>
            <a:off x="4371975" y="2362200"/>
            <a:ext cx="3657600" cy="3886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2" name="Szöveg hely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hu-HU" smtClean="0"/>
              <a:t>Mintaszöveg szerkesztése</a:t>
            </a:r>
          </a:p>
        </p:txBody>
      </p:sp>
      <p:sp>
        <p:nvSpPr>
          <p:cNvPr id="14" name="Szöveg hely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hu-HU" smtClean="0"/>
              <a:t>Mintaszöveg szerkesztése</a:t>
            </a:r>
          </a:p>
        </p:txBody>
      </p:sp>
      <p:sp>
        <p:nvSpPr>
          <p:cNvPr id="7" name="Dátum helye 13"/>
          <p:cNvSpPr>
            <a:spLocks noGrp="1"/>
          </p:cNvSpPr>
          <p:nvPr>
            <p:ph type="dt" sz="half" idx="10"/>
          </p:nvPr>
        </p:nvSpPr>
        <p:spPr/>
        <p:txBody>
          <a:bodyPr/>
          <a:lstStyle>
            <a:lvl1pPr>
              <a:defRPr/>
            </a:lvl1pPr>
          </a:lstStyle>
          <a:p>
            <a:pPr>
              <a:defRPr/>
            </a:pPr>
            <a:endParaRPr lang="hu-HU"/>
          </a:p>
        </p:txBody>
      </p:sp>
      <p:sp>
        <p:nvSpPr>
          <p:cNvPr id="8" name="Élőláb helye 2"/>
          <p:cNvSpPr>
            <a:spLocks noGrp="1"/>
          </p:cNvSpPr>
          <p:nvPr>
            <p:ph type="ftr" sz="quarter" idx="11"/>
          </p:nvPr>
        </p:nvSpPr>
        <p:spPr/>
        <p:txBody>
          <a:bodyPr/>
          <a:lstStyle>
            <a:lvl1pPr>
              <a:defRPr/>
            </a:lvl1pPr>
          </a:lstStyle>
          <a:p>
            <a:pPr>
              <a:defRPr/>
            </a:pPr>
            <a:endParaRPr lang="hu-HU"/>
          </a:p>
        </p:txBody>
      </p:sp>
      <p:sp>
        <p:nvSpPr>
          <p:cNvPr id="9" name="Dia számának helye 22"/>
          <p:cNvSpPr>
            <a:spLocks noGrp="1"/>
          </p:cNvSpPr>
          <p:nvPr>
            <p:ph type="sldNum" sz="quarter" idx="12"/>
          </p:nvPr>
        </p:nvSpPr>
        <p:spPr/>
        <p:txBody>
          <a:bodyPr/>
          <a:lstStyle>
            <a:lvl1pPr>
              <a:defRPr/>
            </a:lvl1pPr>
          </a:lstStyle>
          <a:p>
            <a:pPr>
              <a:defRPr/>
            </a:pPr>
            <a:fld id="{A1283F81-BB0B-4F53-8351-48C2D3FAA01B}"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3"/>
          <p:cNvSpPr>
            <a:spLocks noGrp="1"/>
          </p:cNvSpPr>
          <p:nvPr>
            <p:ph type="dt" sz="half" idx="10"/>
          </p:nvPr>
        </p:nvSpPr>
        <p:spPr/>
        <p:txBody>
          <a:bodyPr/>
          <a:lstStyle>
            <a:lvl1pPr>
              <a:defRPr/>
            </a:lvl1pPr>
          </a:lstStyle>
          <a:p>
            <a:pPr>
              <a:defRPr/>
            </a:pPr>
            <a:endParaRPr lang="hu-HU"/>
          </a:p>
        </p:txBody>
      </p:sp>
      <p:sp>
        <p:nvSpPr>
          <p:cNvPr id="3" name="Élőláb helye 2"/>
          <p:cNvSpPr>
            <a:spLocks noGrp="1"/>
          </p:cNvSpPr>
          <p:nvPr>
            <p:ph type="ftr" sz="quarter" idx="11"/>
          </p:nvPr>
        </p:nvSpPr>
        <p:spPr/>
        <p:txBody>
          <a:bodyPr/>
          <a:lstStyle>
            <a:lvl1pPr>
              <a:defRPr/>
            </a:lvl1pPr>
          </a:lstStyle>
          <a:p>
            <a:pPr>
              <a:defRPr/>
            </a:pPr>
            <a:endParaRPr lang="hu-HU"/>
          </a:p>
        </p:txBody>
      </p:sp>
      <p:sp>
        <p:nvSpPr>
          <p:cNvPr id="4" name="Dia számának helye 22"/>
          <p:cNvSpPr>
            <a:spLocks noGrp="1"/>
          </p:cNvSpPr>
          <p:nvPr>
            <p:ph type="sldNum" sz="quarter" idx="12"/>
          </p:nvPr>
        </p:nvSpPr>
        <p:spPr/>
        <p:txBody>
          <a:bodyPr/>
          <a:lstStyle>
            <a:lvl1pPr>
              <a:defRPr/>
            </a:lvl1pPr>
          </a:lstStyle>
          <a:p>
            <a:pPr>
              <a:defRPr/>
            </a:pPr>
            <a:fld id="{CA971A61-CEC3-437C-8339-C8A5D6CC570E}"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5" name="Egyenes összekötő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Egyenes összekötő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Egyenes összekötő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Egyenes összekötő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Téglalap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Egyenes összekötő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Ellipszis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Cím 1"/>
          <p:cNvSpPr>
            <a:spLocks noGrp="1"/>
          </p:cNvSpPr>
          <p:nvPr>
            <p:ph type="title"/>
          </p:nvPr>
        </p:nvSpPr>
        <p:spPr>
          <a:xfrm rot="5400000">
            <a:off x="3371850" y="3200400"/>
            <a:ext cx="6309360" cy="457200"/>
          </a:xfrm>
        </p:spPr>
        <p:txBody>
          <a:bodyPr/>
          <a:lstStyle>
            <a:lvl1pPr algn="l">
              <a:buNone/>
              <a:defRPr sz="2000" b="1" cap="small" baseline="0"/>
            </a:lvl1pPr>
          </a:lstStyle>
          <a:p>
            <a:r>
              <a:rPr lang="hu-HU" smtClean="0"/>
              <a:t>Mintacím szerkesztése</a:t>
            </a:r>
            <a:endParaRPr lang="en-US"/>
          </a:p>
        </p:txBody>
      </p:sp>
      <p:sp>
        <p:nvSpPr>
          <p:cNvPr id="3" name="Szöveg hely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hu-HU" smtClean="0"/>
              <a:t>Mintaszöveg szerkesztése</a:t>
            </a:r>
          </a:p>
        </p:txBody>
      </p:sp>
      <p:sp>
        <p:nvSpPr>
          <p:cNvPr id="18" name="Tartalom helye 17"/>
          <p:cNvSpPr>
            <a:spLocks noGrp="1"/>
          </p:cNvSpPr>
          <p:nvPr>
            <p:ph sz="quarter" idx="1"/>
          </p:nvPr>
        </p:nvSpPr>
        <p:spPr>
          <a:xfrm>
            <a:off x="304800" y="274320"/>
            <a:ext cx="5638800" cy="632764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2" name="Dátum helye 20"/>
          <p:cNvSpPr>
            <a:spLocks noGrp="1"/>
          </p:cNvSpPr>
          <p:nvPr>
            <p:ph type="dt" sz="half" idx="10"/>
          </p:nvPr>
        </p:nvSpPr>
        <p:spPr/>
        <p:txBody>
          <a:bodyPr rtlCol="0"/>
          <a:lstStyle>
            <a:lvl1pPr>
              <a:defRPr/>
            </a:lvl1pPr>
          </a:lstStyle>
          <a:p>
            <a:pPr>
              <a:defRPr/>
            </a:pPr>
            <a:endParaRPr lang="hu-HU"/>
          </a:p>
        </p:txBody>
      </p:sp>
      <p:sp>
        <p:nvSpPr>
          <p:cNvPr id="13" name="Dia számának helye 21"/>
          <p:cNvSpPr>
            <a:spLocks noGrp="1"/>
          </p:cNvSpPr>
          <p:nvPr>
            <p:ph type="sldNum" sz="quarter" idx="11"/>
          </p:nvPr>
        </p:nvSpPr>
        <p:spPr/>
        <p:txBody>
          <a:bodyPr rtlCol="0"/>
          <a:lstStyle>
            <a:lvl1pPr>
              <a:defRPr/>
            </a:lvl1pPr>
          </a:lstStyle>
          <a:p>
            <a:pPr>
              <a:defRPr/>
            </a:pPr>
            <a:fld id="{0697F7AF-456A-4D9B-9D7C-91A598F15432}" type="slidenum">
              <a:rPr lang="hu-HU"/>
              <a:pPr>
                <a:defRPr/>
              </a:pPr>
              <a:t>‹#›</a:t>
            </a:fld>
            <a:endParaRPr lang="hu-HU"/>
          </a:p>
        </p:txBody>
      </p:sp>
      <p:sp>
        <p:nvSpPr>
          <p:cNvPr id="14" name="Élőláb helye 22"/>
          <p:cNvSpPr>
            <a:spLocks noGrp="1"/>
          </p:cNvSpPr>
          <p:nvPr>
            <p:ph type="ftr" sz="quarter" idx="12"/>
          </p:nvPr>
        </p:nvSpPr>
        <p:spPr/>
        <p:txBody>
          <a:bodyPr rtlCol="0"/>
          <a:lstStyle>
            <a:lvl1pPr>
              <a:defRPr/>
            </a:lvl1pPr>
          </a:lstStyle>
          <a:p>
            <a:pPr>
              <a:defRPr/>
            </a:pPr>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enes összekötő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Ellipszis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Egyenes összekötő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Téglalap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Egyenes összekötő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Egyenes összekötő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Egyenes összekötő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Cím 1"/>
          <p:cNvSpPr>
            <a:spLocks noGrp="1"/>
          </p:cNvSpPr>
          <p:nvPr>
            <p:ph type="title"/>
          </p:nvPr>
        </p:nvSpPr>
        <p:spPr>
          <a:xfrm rot="5400000">
            <a:off x="3350133" y="3200400"/>
            <a:ext cx="6309360" cy="457200"/>
          </a:xfrm>
        </p:spPr>
        <p:txBody>
          <a:bodyPr/>
          <a:lstStyle>
            <a:lvl1pPr algn="l">
              <a:buNone/>
              <a:defRPr sz="2000" b="1"/>
            </a:lvl1pPr>
          </a:lstStyle>
          <a:p>
            <a:r>
              <a:rPr lang="hu-HU" smtClean="0"/>
              <a:t>Mintacím szerkesztése</a:t>
            </a:r>
            <a:endParaRPr lang="en-US"/>
          </a:p>
        </p:txBody>
      </p:sp>
      <p:sp>
        <p:nvSpPr>
          <p:cNvPr id="3" name="Kép hely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hu-HU" noProof="0" smtClean="0"/>
              <a:t>Kép beszúrásához kattintson az ikonra</a:t>
            </a:r>
            <a:endParaRPr lang="en-US" noProof="0" dirty="0"/>
          </a:p>
        </p:txBody>
      </p:sp>
      <p:sp>
        <p:nvSpPr>
          <p:cNvPr id="4" name="Szöveg hely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hu-HU" smtClean="0"/>
              <a:t>Mintaszöveg szerkesztése</a:t>
            </a:r>
          </a:p>
        </p:txBody>
      </p:sp>
      <p:sp>
        <p:nvSpPr>
          <p:cNvPr id="12" name="Dátum helye 16"/>
          <p:cNvSpPr>
            <a:spLocks noGrp="1"/>
          </p:cNvSpPr>
          <p:nvPr>
            <p:ph type="dt" sz="half" idx="10"/>
          </p:nvPr>
        </p:nvSpPr>
        <p:spPr/>
        <p:txBody>
          <a:bodyPr rtlCol="0"/>
          <a:lstStyle>
            <a:lvl1pPr>
              <a:defRPr/>
            </a:lvl1pPr>
          </a:lstStyle>
          <a:p>
            <a:pPr>
              <a:defRPr/>
            </a:pPr>
            <a:endParaRPr lang="hu-HU"/>
          </a:p>
        </p:txBody>
      </p:sp>
      <p:sp>
        <p:nvSpPr>
          <p:cNvPr id="13" name="Dia számának helye 17"/>
          <p:cNvSpPr>
            <a:spLocks noGrp="1"/>
          </p:cNvSpPr>
          <p:nvPr>
            <p:ph type="sldNum" sz="quarter" idx="11"/>
          </p:nvPr>
        </p:nvSpPr>
        <p:spPr/>
        <p:txBody>
          <a:bodyPr rtlCol="0"/>
          <a:lstStyle>
            <a:lvl1pPr>
              <a:defRPr/>
            </a:lvl1pPr>
          </a:lstStyle>
          <a:p>
            <a:pPr>
              <a:defRPr/>
            </a:pPr>
            <a:fld id="{1CA112B4-10B2-4E4A-95FC-6EBCB88B437D}" type="slidenum">
              <a:rPr lang="hu-HU"/>
              <a:pPr>
                <a:defRPr/>
              </a:pPr>
              <a:t>‹#›</a:t>
            </a:fld>
            <a:endParaRPr lang="hu-HU"/>
          </a:p>
        </p:txBody>
      </p:sp>
      <p:sp>
        <p:nvSpPr>
          <p:cNvPr id="14" name="Élőláb helye 20"/>
          <p:cNvSpPr>
            <a:spLocks noGrp="1"/>
          </p:cNvSpPr>
          <p:nvPr>
            <p:ph type="ftr" sz="quarter" idx="12"/>
          </p:nvPr>
        </p:nvSpPr>
        <p:spPr/>
        <p:txBody>
          <a:bodyPr rtlCol="0"/>
          <a:lstStyle>
            <a:lvl1pPr>
              <a:defRPr/>
            </a:lvl1pPr>
          </a:lstStyle>
          <a:p>
            <a:pPr>
              <a:defRPr/>
            </a:pPr>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E3A5141E-2857-45BA-8C4F-07823732229F}"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Egyenes összekötő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Cím helye 21"/>
          <p:cNvSpPr>
            <a:spLocks noGrp="1"/>
          </p:cNvSpPr>
          <p:nvPr>
            <p:ph type="title"/>
          </p:nvPr>
        </p:nvSpPr>
        <p:spPr>
          <a:xfrm>
            <a:off x="457200" y="274638"/>
            <a:ext cx="7467600" cy="1143000"/>
          </a:xfrm>
          <a:prstGeom prst="rect">
            <a:avLst/>
          </a:prstGeom>
        </p:spPr>
        <p:txBody>
          <a:bodyPr vert="horz" anchor="b">
            <a:normAutofit/>
          </a:bodyPr>
          <a:lstStyle/>
          <a:p>
            <a:r>
              <a:rPr lang="hu-HU" smtClean="0"/>
              <a:t>Mintacím szerkesztése</a:t>
            </a:r>
            <a:endParaRPr lang="en-US"/>
          </a:p>
        </p:txBody>
      </p:sp>
      <p:sp>
        <p:nvSpPr>
          <p:cNvPr id="1028" name="Szöveg hely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14" name="Dátum hely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hu-HU"/>
          </a:p>
        </p:txBody>
      </p:sp>
      <p:sp>
        <p:nvSpPr>
          <p:cNvPr id="3" name="Élőláb hely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hu-HU"/>
          </a:p>
        </p:txBody>
      </p:sp>
      <p:sp>
        <p:nvSpPr>
          <p:cNvPr id="7" name="Egyenes összekötő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Egyenes összekötő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Téglalap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Egyenes összekötő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Ellipszis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Dia számának helye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907EF81F-348E-42F5-8219-AEBA477EAA00}"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04" r:id="rId4"/>
    <p:sldLayoutId id="2147483805" r:id="rId5"/>
    <p:sldLayoutId id="2147483806" r:id="rId6"/>
    <p:sldLayoutId id="2147483812" r:id="rId7"/>
    <p:sldLayoutId id="2147483813" r:id="rId8"/>
    <p:sldLayoutId id="2147483807" r:id="rId9"/>
    <p:sldLayoutId id="2147483808" r:id="rId10"/>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C61AE"/>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BBDF"/>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ACC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secsy.hu/konyvek/nagy_istvan/az_ujszovetseg_kulcsfogalmai/praytes_-_szelidseg_onural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auto">
          <a:xfrm>
            <a:off x="827088" y="692150"/>
            <a:ext cx="7772400" cy="1736725"/>
          </a:xfrm>
        </p:spPr>
        <p:txBody>
          <a:bodyPr wrap="square" lIns="91440" tIns="45720" rIns="91440" bIns="45720" numCol="1" anchorCtr="0" compatLnSpc="1">
            <a:prstTxWarp prst="textNoShape">
              <a:avLst/>
            </a:prstTxWarp>
            <a:normAutofit/>
          </a:bodyPr>
          <a:lstStyle/>
          <a:p>
            <a:pPr eaLnBrk="1" hangingPunct="1">
              <a:defRPr/>
            </a:pPr>
            <a:r>
              <a:rPr lang="hu-HU" cap="none" dirty="0" smtClean="0">
                <a:latin typeface="Book Antiqua" pitchFamily="18" charset="0"/>
              </a:rPr>
              <a:t>A LÉLEK GYÜMÖLCSEI 6.</a:t>
            </a:r>
            <a:br>
              <a:rPr lang="hu-HU" cap="none" dirty="0" smtClean="0">
                <a:latin typeface="Book Antiqua" pitchFamily="18" charset="0"/>
              </a:rPr>
            </a:br>
            <a:r>
              <a:rPr lang="hu-HU" sz="2800" cap="none" dirty="0" smtClean="0">
                <a:solidFill>
                  <a:srgbClr val="FF0000"/>
                </a:solidFill>
                <a:latin typeface="Book Antiqua" pitchFamily="18" charset="0"/>
              </a:rPr>
              <a:t>„A LÉLEK GYÜMÖLCSE PEDIG: </a:t>
            </a:r>
            <a:br>
              <a:rPr lang="hu-HU" sz="2800" cap="none" dirty="0" smtClean="0">
                <a:solidFill>
                  <a:srgbClr val="FF0000"/>
                </a:solidFill>
                <a:latin typeface="Book Antiqua" pitchFamily="18" charset="0"/>
              </a:rPr>
            </a:br>
            <a:r>
              <a:rPr lang="hu-HU" sz="2800" cap="none" dirty="0" smtClean="0">
                <a:solidFill>
                  <a:srgbClr val="FF0000"/>
                </a:solidFill>
                <a:latin typeface="Book Antiqua" pitchFamily="18" charset="0"/>
              </a:rPr>
              <a:t>	SZELÍDSÉG … „		</a:t>
            </a:r>
            <a:r>
              <a:rPr lang="hu-HU" sz="1600" cap="none" dirty="0" smtClean="0">
                <a:solidFill>
                  <a:srgbClr val="FF0000"/>
                </a:solidFill>
                <a:latin typeface="Book Antiqua" pitchFamily="18" charset="0"/>
              </a:rPr>
              <a:t>(GALATA 5, 22)</a:t>
            </a:r>
          </a:p>
        </p:txBody>
      </p:sp>
      <p:sp>
        <p:nvSpPr>
          <p:cNvPr id="7171" name="Rectangle 3"/>
          <p:cNvSpPr>
            <a:spLocks noGrp="1" noChangeArrowheads="1"/>
          </p:cNvSpPr>
          <p:nvPr>
            <p:ph type="subTitle" idx="1"/>
          </p:nvPr>
        </p:nvSpPr>
        <p:spPr>
          <a:xfrm>
            <a:off x="2286000" y="5003800"/>
            <a:ext cx="6172200" cy="1371600"/>
          </a:xfrm>
        </p:spPr>
        <p:txBody>
          <a:bodyPr/>
          <a:lstStyle/>
          <a:p>
            <a:pPr eaLnBrk="1" hangingPunct="1">
              <a:lnSpc>
                <a:spcPct val="70000"/>
              </a:lnSpc>
            </a:pPr>
            <a:r>
              <a:rPr lang="hu-HU" sz="2600" i="1" dirty="0" smtClean="0">
                <a:latin typeface="Book Antiqua" pitchFamily="18" charset="0"/>
              </a:rPr>
              <a:t>Magyarországi Evangéliumi Testvérközösség (MET)</a:t>
            </a:r>
          </a:p>
          <a:p>
            <a:pPr eaLnBrk="1" hangingPunct="1">
              <a:lnSpc>
                <a:spcPct val="70000"/>
              </a:lnSpc>
            </a:pPr>
            <a:r>
              <a:rPr lang="hu-HU" sz="2600" i="1" dirty="0" smtClean="0">
                <a:latin typeface="Book Antiqua" pitchFamily="18" charset="0"/>
              </a:rPr>
              <a:t>Próbaidős tag KÁTÉ </a:t>
            </a:r>
          </a:p>
          <a:p>
            <a:pPr eaLnBrk="1" hangingPunct="1">
              <a:lnSpc>
                <a:spcPct val="70000"/>
              </a:lnSpc>
            </a:pPr>
            <a:r>
              <a:rPr lang="hu-HU" sz="2600" i="1" dirty="0" smtClean="0">
                <a:latin typeface="Book Antiqua" pitchFamily="18" charset="0"/>
              </a:rPr>
              <a:t>2010-11/ 11. rész</a:t>
            </a:r>
          </a:p>
          <a:p>
            <a:pPr eaLnBrk="1" hangingPunct="1">
              <a:lnSpc>
                <a:spcPct val="70000"/>
              </a:lnSpc>
            </a:pPr>
            <a:endParaRPr lang="hu-HU" sz="2600" dirty="0" smtClean="0"/>
          </a:p>
        </p:txBody>
      </p:sp>
      <p:sp>
        <p:nvSpPr>
          <p:cNvPr id="7172" name="Text Box 6"/>
          <p:cNvSpPr txBox="1">
            <a:spLocks noChangeArrowheads="1"/>
          </p:cNvSpPr>
          <p:nvPr/>
        </p:nvSpPr>
        <p:spPr bwMode="auto">
          <a:xfrm>
            <a:off x="158750" y="347663"/>
            <a:ext cx="2181225" cy="366712"/>
          </a:xfrm>
          <a:prstGeom prst="rect">
            <a:avLst/>
          </a:prstGeom>
          <a:noFill/>
          <a:ln w="9525">
            <a:noFill/>
            <a:miter lim="800000"/>
            <a:headEnd/>
            <a:tailEnd/>
          </a:ln>
        </p:spPr>
        <p:txBody>
          <a:bodyPr>
            <a:spAutoFit/>
          </a:bodyPr>
          <a:lstStyle/>
          <a:p>
            <a:endParaRPr lang="hu-HU">
              <a:latin typeface="Tahoma" pitchFamily="34" charset="0"/>
            </a:endParaRPr>
          </a:p>
        </p:txBody>
      </p:sp>
      <p:sp>
        <p:nvSpPr>
          <p:cNvPr id="7173" name="Text Box 7"/>
          <p:cNvSpPr txBox="1">
            <a:spLocks noChangeArrowheads="1"/>
          </p:cNvSpPr>
          <p:nvPr/>
        </p:nvSpPr>
        <p:spPr bwMode="auto">
          <a:xfrm>
            <a:off x="2843213" y="260350"/>
            <a:ext cx="3744912" cy="1004888"/>
          </a:xfrm>
          <a:prstGeom prst="rect">
            <a:avLst/>
          </a:prstGeom>
          <a:noFill/>
          <a:ln w="9525">
            <a:noFill/>
            <a:miter lim="800000"/>
            <a:headEnd/>
            <a:tailEnd/>
          </a:ln>
        </p:spPr>
        <p:txBody>
          <a:bodyPr>
            <a:spAutoFit/>
          </a:bodyPr>
          <a:lstStyle/>
          <a:p>
            <a:endParaRPr lang="hu-HU" sz="2400" b="1">
              <a:latin typeface="Tahoma" pitchFamily="34" charset="0"/>
            </a:endParaRPr>
          </a:p>
          <a:p>
            <a:pPr>
              <a:spcBef>
                <a:spcPct val="50000"/>
              </a:spcBef>
            </a:pPr>
            <a:endParaRPr lang="hu-HU" sz="2400" b="1">
              <a:latin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title"/>
          </p:nvPr>
        </p:nvSpPr>
        <p:spPr bwMode="auto">
          <a:xfrm>
            <a:off x="179388" y="187980"/>
            <a:ext cx="1944340" cy="523220"/>
          </a:xfrm>
          <a:ln>
            <a:miter lim="800000"/>
            <a:headEnd/>
            <a:tailEnd/>
          </a:ln>
        </p:spPr>
        <p:txBody>
          <a:bodyPr wrap="square">
            <a:spAutoFit/>
          </a:bodyPr>
          <a:lstStyle/>
          <a:p>
            <a:pPr>
              <a:spcBef>
                <a:spcPct val="50000"/>
              </a:spcBef>
              <a:defRPr/>
            </a:pPr>
            <a:r>
              <a:rPr lang="hu-HU" sz="2800" b="1" dirty="0" smtClean="0">
                <a:latin typeface="Book Antiqua" pitchFamily="18" charset="0"/>
              </a:rPr>
              <a:t>szelídség</a:t>
            </a:r>
            <a:endParaRPr lang="hu-HU" sz="2800" b="1" dirty="0">
              <a:latin typeface="Book Antiqua" pitchFamily="18" charset="0"/>
            </a:endParaRPr>
          </a:p>
        </p:txBody>
      </p:sp>
      <p:sp>
        <p:nvSpPr>
          <p:cNvPr id="10" name="Szövegdoboz 9"/>
          <p:cNvSpPr txBox="1"/>
          <p:nvPr/>
        </p:nvSpPr>
        <p:spPr>
          <a:xfrm>
            <a:off x="755576" y="908720"/>
            <a:ext cx="7128792" cy="1477328"/>
          </a:xfrm>
          <a:prstGeom prst="rect">
            <a:avLst/>
          </a:prstGeom>
          <a:noFill/>
        </p:spPr>
        <p:txBody>
          <a:bodyPr wrap="square" rtlCol="0">
            <a:spAutoFit/>
          </a:bodyPr>
          <a:lstStyle/>
          <a:p>
            <a:r>
              <a:rPr lang="hu-HU" dirty="0" smtClean="0">
                <a:solidFill>
                  <a:srgbClr val="FF0000"/>
                </a:solidFill>
                <a:latin typeface="Book Antiqua" pitchFamily="18" charset="0"/>
              </a:rPr>
              <a:t>Ahhoz, hogy megértsük, biblikus értelemben mi a szelídség, fontos megkülönböztetnünk attól, ami annak látszik…</a:t>
            </a:r>
          </a:p>
          <a:p>
            <a:r>
              <a:rPr lang="hu-HU" dirty="0" smtClean="0">
                <a:solidFill>
                  <a:srgbClr val="FF0000"/>
                </a:solidFill>
                <a:latin typeface="Book Antiqua" pitchFamily="18" charset="0"/>
              </a:rPr>
              <a:t>A szelídség (</a:t>
            </a:r>
            <a:r>
              <a:rPr lang="el-GR" dirty="0" smtClean="0">
                <a:solidFill>
                  <a:srgbClr val="FF0000"/>
                </a:solidFill>
                <a:latin typeface="Book Antiqua" pitchFamily="18" charset="0"/>
              </a:rPr>
              <a:t>πρα</a:t>
            </a:r>
            <a:r>
              <a:rPr lang="el-GR" dirty="0" smtClean="0">
                <a:solidFill>
                  <a:srgbClr val="FF0000"/>
                </a:solidFill>
                <a:latin typeface="Times New Roman" pitchFamily="18" charset="0"/>
                <a:cs typeface="Times New Roman" pitchFamily="18" charset="0"/>
              </a:rPr>
              <a:t>ΰ</a:t>
            </a:r>
            <a:r>
              <a:rPr lang="el-GR" dirty="0" smtClean="0">
                <a:solidFill>
                  <a:srgbClr val="FF0000"/>
                </a:solidFill>
                <a:latin typeface="Book Antiqua" pitchFamily="18" charset="0"/>
              </a:rPr>
              <a:t>ς</a:t>
            </a:r>
            <a:r>
              <a:rPr lang="hu-HU" dirty="0" smtClean="0">
                <a:solidFill>
                  <a:srgbClr val="FF0000"/>
                </a:solidFill>
                <a:latin typeface="Book Antiqua" pitchFamily="18" charset="0"/>
              </a:rPr>
              <a:t>) szót régebben jámborságnak, ma sokszor alázatnak vagy szerénységnek fordítják.</a:t>
            </a:r>
          </a:p>
          <a:p>
            <a:endParaRPr lang="hu-HU" dirty="0">
              <a:solidFill>
                <a:srgbClr val="FF0000"/>
              </a:solidFill>
              <a:latin typeface="Book Antiqu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652120" y="3573016"/>
            <a:ext cx="3339103" cy="3063627"/>
          </a:xfrm>
          <a:prstGeom prst="rect">
            <a:avLst/>
          </a:prstGeom>
          <a:noFill/>
          <a:ln w="9525">
            <a:noFill/>
            <a:miter lim="800000"/>
            <a:headEnd/>
            <a:tailEnd/>
          </a:ln>
        </p:spPr>
      </p:pic>
      <p:sp>
        <p:nvSpPr>
          <p:cNvPr id="1027" name="Rectangle 3"/>
          <p:cNvSpPr>
            <a:spLocks noChangeArrowheads="1"/>
          </p:cNvSpPr>
          <p:nvPr/>
        </p:nvSpPr>
        <p:spPr bwMode="auto">
          <a:xfrm>
            <a:off x="179512" y="2276872"/>
            <a:ext cx="5955476" cy="34163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dirty="0" smtClean="0">
                <a:ln>
                  <a:noFill/>
                </a:ln>
                <a:solidFill>
                  <a:schemeClr val="tx2"/>
                </a:solidFill>
                <a:effectLst/>
                <a:latin typeface="Book Antiqua" pitchFamily="18" charset="0"/>
                <a:ea typeface="Calibri" pitchFamily="34" charset="0"/>
                <a:cs typeface="Times New Roman" pitchFamily="18" charset="0"/>
              </a:rPr>
              <a:t>A szelídség </a:t>
            </a:r>
          </a:p>
          <a:p>
            <a:pPr marL="0" marR="0" lvl="0" indent="0" algn="l" defTabSz="914400" rtl="0" eaLnBrk="1" fontAlgn="base" latinLnBrk="0" hangingPunct="1">
              <a:lnSpc>
                <a:spcPct val="100000"/>
              </a:lnSpc>
              <a:spcBef>
                <a:spcPct val="0"/>
              </a:spcBef>
              <a:spcAft>
                <a:spcPct val="0"/>
              </a:spcAft>
              <a:buClrTx/>
              <a:buSzTx/>
              <a:buFontTx/>
              <a:buNone/>
              <a:tabLst/>
            </a:pPr>
            <a:r>
              <a:rPr lang="hu-HU" sz="2400" b="1" dirty="0" smtClean="0">
                <a:solidFill>
                  <a:schemeClr val="tx2"/>
                </a:solidFill>
                <a:latin typeface="Book Antiqua" pitchFamily="18" charset="0"/>
                <a:ea typeface="Calibri" pitchFamily="34" charset="0"/>
                <a:cs typeface="Times New Roman" pitchFamily="18" charset="0"/>
              </a:rPr>
              <a:t>	nem jelent bátortalanságot,</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dirty="0" smtClean="0">
                <a:ln>
                  <a:noFill/>
                </a:ln>
                <a:solidFill>
                  <a:schemeClr val="tx2"/>
                </a:solidFill>
                <a:effectLst/>
                <a:latin typeface="Book Antiqua" pitchFamily="18" charset="0"/>
                <a:ea typeface="Calibri" pitchFamily="34" charset="0"/>
                <a:cs typeface="Times New Roman" pitchFamily="18" charset="0"/>
              </a:rPr>
              <a:t>		nem</a:t>
            </a:r>
            <a:r>
              <a:rPr kumimoji="0" lang="hu-HU" sz="2400" b="1" i="0" u="none" strike="noStrike" cap="none" normalizeH="0" dirty="0" smtClean="0">
                <a:ln>
                  <a:noFill/>
                </a:ln>
                <a:solidFill>
                  <a:schemeClr val="tx2"/>
                </a:solidFill>
                <a:effectLst/>
                <a:latin typeface="Book Antiqua" pitchFamily="18" charset="0"/>
                <a:ea typeface="Calibri" pitchFamily="34" charset="0"/>
                <a:cs typeface="Times New Roman" pitchFamily="18" charset="0"/>
              </a:rPr>
              <a:t> azonos a félénkséggel, </a:t>
            </a:r>
          </a:p>
          <a:p>
            <a:pPr marL="0" marR="0" lvl="0" indent="0" algn="l" defTabSz="914400" rtl="0" eaLnBrk="1" fontAlgn="base" latinLnBrk="0" hangingPunct="1">
              <a:lnSpc>
                <a:spcPct val="100000"/>
              </a:lnSpc>
              <a:spcBef>
                <a:spcPct val="0"/>
              </a:spcBef>
              <a:spcAft>
                <a:spcPct val="0"/>
              </a:spcAft>
              <a:buClrTx/>
              <a:buSzTx/>
              <a:tabLst/>
            </a:pPr>
            <a:r>
              <a:rPr lang="hu-HU" sz="2400" b="1" dirty="0" smtClean="0">
                <a:solidFill>
                  <a:schemeClr val="tx2"/>
                </a:solidFill>
                <a:latin typeface="Book Antiqua" pitchFamily="18" charset="0"/>
                <a:ea typeface="Calibri" pitchFamily="34" charset="0"/>
                <a:cs typeface="Times New Roman" pitchFamily="18" charset="0"/>
              </a:rPr>
              <a:t>			nem azonosítható </a:t>
            </a:r>
          </a:p>
          <a:p>
            <a:pPr marL="0" marR="0" lvl="0" indent="0" algn="l" defTabSz="914400" rtl="0" eaLnBrk="1" fontAlgn="base" latinLnBrk="0" hangingPunct="1">
              <a:lnSpc>
                <a:spcPct val="100000"/>
              </a:lnSpc>
              <a:spcBef>
                <a:spcPct val="0"/>
              </a:spcBef>
              <a:spcAft>
                <a:spcPct val="0"/>
              </a:spcAft>
              <a:buClrTx/>
              <a:buSzTx/>
              <a:tabLst/>
            </a:pPr>
            <a:r>
              <a:rPr lang="hu-HU" sz="2400" b="1" baseline="0" dirty="0" smtClean="0">
                <a:solidFill>
                  <a:schemeClr val="tx2"/>
                </a:solidFill>
                <a:latin typeface="Book Antiqua" pitchFamily="18" charset="0"/>
                <a:ea typeface="Calibri" pitchFamily="34" charset="0"/>
                <a:cs typeface="Times New Roman" pitchFamily="18" charset="0"/>
              </a:rPr>
              <a:t>a visszahúzódó természettel.</a:t>
            </a:r>
          </a:p>
          <a:p>
            <a:pPr marL="0" marR="0" lvl="0" indent="0" algn="l" defTabSz="914400" rtl="0" eaLnBrk="0" fontAlgn="base" latinLnBrk="0" hangingPunct="0">
              <a:lnSpc>
                <a:spcPct val="100000"/>
              </a:lnSpc>
              <a:spcBef>
                <a:spcPct val="0"/>
              </a:spcBef>
              <a:spcAft>
                <a:spcPct val="0"/>
              </a:spcAft>
              <a:buClrTx/>
              <a:buSzTx/>
              <a:tabLst/>
            </a:pPr>
            <a:r>
              <a:rPr lang="hu-HU" sz="2400" b="1" dirty="0" smtClean="0">
                <a:solidFill>
                  <a:schemeClr val="tx2"/>
                </a:solidFill>
                <a:latin typeface="Book Antiqua" pitchFamily="18" charset="0"/>
                <a:ea typeface="Calibri" pitchFamily="34" charset="0"/>
                <a:cs typeface="Times New Roman" pitchFamily="18" charset="0"/>
              </a:rPr>
              <a:t>N</a:t>
            </a:r>
            <a:r>
              <a:rPr kumimoji="0" lang="hu-HU" sz="2400" b="1" i="0" u="none" strike="noStrike" cap="none" normalizeH="0" baseline="0" dirty="0" smtClean="0">
                <a:ln>
                  <a:noFill/>
                </a:ln>
                <a:solidFill>
                  <a:schemeClr val="tx2"/>
                </a:solidFill>
                <a:effectLst/>
                <a:latin typeface="Book Antiqua" pitchFamily="18" charset="0"/>
                <a:ea typeface="Calibri" pitchFamily="34" charset="0"/>
                <a:cs typeface="Times New Roman" pitchFamily="18" charset="0"/>
              </a:rPr>
              <a:t>em azok a szelídek, </a:t>
            </a:r>
          </a:p>
          <a:p>
            <a:pPr marL="0" marR="0" lvl="0" indent="0" algn="l" defTabSz="914400" rtl="0" eaLnBrk="0" fontAlgn="base" latinLnBrk="0" hangingPunct="0">
              <a:lnSpc>
                <a:spcPct val="100000"/>
              </a:lnSpc>
              <a:spcBef>
                <a:spcPct val="0"/>
              </a:spcBef>
              <a:spcAft>
                <a:spcPct val="0"/>
              </a:spcAft>
              <a:buClrTx/>
              <a:buSzTx/>
              <a:tabLst/>
            </a:pPr>
            <a:r>
              <a:rPr kumimoji="0" lang="hu-HU" sz="2400" b="1" i="0" u="none" strike="noStrike" cap="none" normalizeH="0" baseline="0" dirty="0" smtClean="0">
                <a:ln>
                  <a:noFill/>
                </a:ln>
                <a:solidFill>
                  <a:schemeClr val="tx2"/>
                </a:solidFill>
                <a:effectLst/>
                <a:latin typeface="Book Antiqua" pitchFamily="18" charset="0"/>
                <a:ea typeface="Calibri" pitchFamily="34" charset="0"/>
                <a:cs typeface="Times New Roman" pitchFamily="18" charset="0"/>
              </a:rPr>
              <a:t>akiknek a hangját sem lehet hallani,</a:t>
            </a:r>
          </a:p>
          <a:p>
            <a:pPr marL="0" marR="0" lvl="0" indent="0" algn="l" defTabSz="914400" rtl="0" eaLnBrk="0" fontAlgn="base" latinLnBrk="0" hangingPunct="0">
              <a:lnSpc>
                <a:spcPct val="100000"/>
              </a:lnSpc>
              <a:spcBef>
                <a:spcPct val="0"/>
              </a:spcBef>
              <a:spcAft>
                <a:spcPct val="0"/>
              </a:spcAft>
              <a:buClrTx/>
              <a:buSzTx/>
              <a:tabLst/>
            </a:pPr>
            <a:r>
              <a:rPr lang="hu-HU" sz="2400" b="1" dirty="0" smtClean="0">
                <a:solidFill>
                  <a:schemeClr val="tx2"/>
                </a:solidFill>
                <a:latin typeface="Book Antiqua" pitchFamily="18" charset="0"/>
                <a:ea typeface="Calibri" pitchFamily="34" charset="0"/>
                <a:cs typeface="Times New Roman" pitchFamily="18" charset="0"/>
              </a:rPr>
              <a:t>vagy akik mindennél többre becsülik</a:t>
            </a:r>
          </a:p>
          <a:p>
            <a:pPr marL="0" marR="0" lvl="0" indent="0" algn="l" defTabSz="914400" rtl="0" eaLnBrk="0" fontAlgn="base" latinLnBrk="0" hangingPunct="0">
              <a:lnSpc>
                <a:spcPct val="100000"/>
              </a:lnSpc>
              <a:spcBef>
                <a:spcPct val="0"/>
              </a:spcBef>
              <a:spcAft>
                <a:spcPct val="0"/>
              </a:spcAft>
              <a:buClrTx/>
              <a:buSzTx/>
              <a:tabLst/>
            </a:pPr>
            <a:r>
              <a:rPr lang="hu-HU" sz="2400" b="1" dirty="0" smtClean="0">
                <a:solidFill>
                  <a:schemeClr val="tx2"/>
                </a:solidFill>
                <a:latin typeface="Book Antiqua" pitchFamily="18" charset="0"/>
                <a:ea typeface="Calibri" pitchFamily="34" charset="0"/>
                <a:cs typeface="Times New Roman" pitchFamily="18" charset="0"/>
              </a:rPr>
              <a:t>a kompromisszumos megoldásokat</a:t>
            </a:r>
            <a:r>
              <a:rPr lang="hu-HU" sz="2400" dirty="0" smtClean="0">
                <a:latin typeface="Calibri" pitchFamily="34" charset="0"/>
                <a:ea typeface="Calibri" pitchFamily="34" charset="0"/>
                <a:cs typeface="Times New Roman" pitchFamily="18" charset="0"/>
              </a:rPr>
              <a:t>.</a:t>
            </a:r>
            <a:endParaRPr kumimoji="0" lang="hu-HU"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3609975" cy="561975"/>
          </a:xfrm>
        </p:spPr>
        <p:txBody>
          <a:bodyPr>
            <a:noAutofit/>
          </a:bodyPr>
          <a:lstStyle/>
          <a:p>
            <a:pPr>
              <a:defRPr/>
            </a:pPr>
            <a:r>
              <a:rPr lang="hu-HU" sz="2800" b="1" dirty="0" smtClean="0">
                <a:latin typeface="Book Antiqua" pitchFamily="18" charset="0"/>
              </a:rPr>
              <a:t>szelídség</a:t>
            </a:r>
            <a:endParaRPr lang="hu-HU" sz="2800" dirty="0"/>
          </a:p>
        </p:txBody>
      </p:sp>
      <p:sp>
        <p:nvSpPr>
          <p:cNvPr id="9217" name="Rectangle 1"/>
          <p:cNvSpPr>
            <a:spLocks noChangeArrowheads="1"/>
          </p:cNvSpPr>
          <p:nvPr/>
        </p:nvSpPr>
        <p:spPr bwMode="auto">
          <a:xfrm>
            <a:off x="611560" y="-410125"/>
            <a:ext cx="7992888"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2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24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A szelídség ellentéte: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vadság, hevesség,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érzelmek felett uralom hiánya.</a:t>
            </a:r>
          </a:p>
          <a:p>
            <a:pPr marL="0" marR="0" lvl="0" indent="0" algn="l" defTabSz="914400" rtl="0" eaLnBrk="1" fontAlgn="base" latinLnBrk="0" hangingPunct="1">
              <a:lnSpc>
                <a:spcPct val="100000"/>
              </a:lnSpc>
              <a:spcBef>
                <a:spcPct val="0"/>
              </a:spcBef>
              <a:spcAft>
                <a:spcPct val="0"/>
              </a:spcAft>
              <a:buClrTx/>
              <a:buSzTx/>
              <a:buFontTx/>
              <a:buNone/>
              <a:tabLst/>
            </a:pPr>
            <a:r>
              <a:rPr lang="hu-HU" sz="2400" dirty="0" smtClean="0">
                <a:latin typeface="Book Antiqua" pitchFamily="18" charset="0"/>
                <a:cs typeface="Times New Roman" pitchFamily="18" charset="0"/>
              </a:rPr>
              <a:t>Lehet, hogy nem hangoskodunk, </a:t>
            </a:r>
          </a:p>
          <a:p>
            <a:pPr marL="0" marR="0" lvl="0" indent="0" algn="l" defTabSz="914400" rtl="0" eaLnBrk="1" fontAlgn="base" latinLnBrk="0" hangingPunct="1">
              <a:lnSpc>
                <a:spcPct val="100000"/>
              </a:lnSpc>
              <a:spcBef>
                <a:spcPct val="0"/>
              </a:spcBef>
              <a:spcAft>
                <a:spcPct val="0"/>
              </a:spcAft>
              <a:buClrTx/>
              <a:buSzTx/>
              <a:buFontTx/>
              <a:buNone/>
              <a:tabLst/>
            </a:pPr>
            <a:r>
              <a:rPr lang="hu-HU" sz="2400" dirty="0" smtClean="0">
                <a:latin typeface="Book Antiqua" pitchFamily="18" charset="0"/>
                <a:cs typeface="Times New Roman" pitchFamily="18" charset="0"/>
              </a:rPr>
              <a:t>d</a:t>
            </a:r>
            <a:r>
              <a:rPr kumimoji="0" lang="hu-HU" sz="2400" b="0" i="0" u="none" strike="noStrike" cap="none" normalizeH="0" baseline="0" dirty="0" smtClean="0">
                <a:ln>
                  <a:noFill/>
                </a:ln>
                <a:effectLst/>
                <a:latin typeface="Book Antiqua" pitchFamily="18" charset="0"/>
                <a:cs typeface="Times New Roman" pitchFamily="18" charset="0"/>
              </a:rPr>
              <a:t>e:</a:t>
            </a:r>
          </a:p>
          <a:p>
            <a:pPr lvl="0">
              <a:buFont typeface="Wingdings" pitchFamily="2" charset="2"/>
              <a:buChar char="ð"/>
            </a:pPr>
            <a:r>
              <a:rPr lang="hu-HU" sz="2400" dirty="0" smtClean="0">
                <a:solidFill>
                  <a:schemeClr val="accent1"/>
                </a:solidFill>
                <a:latin typeface="Book Antiqua" pitchFamily="18" charset="0"/>
                <a:sym typeface="Wingdings"/>
              </a:rPr>
              <a:t>Hogyan reagálunk, ha igaztalan dolgot állítanak rólunk?</a:t>
            </a:r>
          </a:p>
          <a:p>
            <a:pPr lvl="0">
              <a:buFont typeface="Wingdings" pitchFamily="2" charset="2"/>
              <a:buChar char="ð"/>
            </a:pPr>
            <a:r>
              <a:rPr lang="hu-HU" sz="2400" dirty="0" smtClean="0">
                <a:solidFill>
                  <a:schemeClr val="accent1"/>
                </a:solidFill>
                <a:latin typeface="Book Antiqua" pitchFamily="18" charset="0"/>
                <a:sym typeface="Wingdings"/>
              </a:rPr>
              <a:t>Ha nem kapunk megbecsülést akkor, amikor megérdemelnénk?</a:t>
            </a:r>
          </a:p>
          <a:p>
            <a:pPr lvl="0">
              <a:buFont typeface="Wingdings" pitchFamily="2" charset="2"/>
              <a:buChar char="ð"/>
            </a:pPr>
            <a:r>
              <a:rPr kumimoji="0" lang="hu-HU" sz="2400" b="0" i="0" u="none" strike="noStrike" cap="none" normalizeH="0" baseline="0" dirty="0" smtClean="0">
                <a:ln>
                  <a:noFill/>
                </a:ln>
                <a:solidFill>
                  <a:schemeClr val="accent1"/>
                </a:solidFill>
                <a:effectLst/>
                <a:latin typeface="Book Antiqua" pitchFamily="18" charset="0"/>
                <a:sym typeface="Wingdings"/>
              </a:rPr>
              <a:t>Ha jogainkat igazságtalanul megcsorbítják?</a:t>
            </a:r>
          </a:p>
          <a:p>
            <a:pPr lvl="0">
              <a:buFont typeface="Wingdings" pitchFamily="2" charset="2"/>
              <a:buChar char="ð"/>
            </a:pPr>
            <a:r>
              <a:rPr lang="hu-HU" sz="2400" dirty="0" smtClean="0">
                <a:solidFill>
                  <a:schemeClr val="accent1"/>
                </a:solidFill>
                <a:latin typeface="Book Antiqua" pitchFamily="18" charset="0"/>
                <a:sym typeface="Wingdings"/>
              </a:rPr>
              <a:t>Ha testi vagy lelki fájdalmakat kell átélnünk?</a:t>
            </a:r>
          </a:p>
          <a:p>
            <a:pPr lvl="0">
              <a:buFont typeface="Wingdings" pitchFamily="2" charset="2"/>
              <a:buChar char="ð"/>
            </a:pPr>
            <a:r>
              <a:rPr lang="hu-HU" sz="2400" dirty="0" smtClean="0">
                <a:solidFill>
                  <a:schemeClr val="accent1"/>
                </a:solidFill>
                <a:latin typeface="Book Antiqua" pitchFamily="18" charset="0"/>
              </a:rPr>
              <a:t>Mi milyen gyakran megyünk bele értelmetlen harcokba munkahelyünkön, családban, gyülekezetben?</a:t>
            </a:r>
          </a:p>
          <a:p>
            <a:endParaRPr lang="hu-HU" sz="2400" dirty="0" smtClean="0">
              <a:solidFill>
                <a:schemeClr val="accent1"/>
              </a:solidFill>
              <a:latin typeface="Book Antiqua" pitchFamily="18" charset="0"/>
            </a:endParaRPr>
          </a:p>
          <a:p>
            <a:r>
              <a:rPr lang="hu-HU" sz="2400" b="1" dirty="0" smtClean="0">
                <a:solidFill>
                  <a:srgbClr val="FF5050"/>
                </a:solidFill>
                <a:latin typeface="Book Antiqua" pitchFamily="18" charset="0"/>
              </a:rPr>
              <a:t>Nekünk van igazunk! - de valóban így van? </a:t>
            </a:r>
          </a:p>
          <a:p>
            <a:r>
              <a:rPr lang="hu-HU" sz="2400" dirty="0" smtClean="0"/>
              <a:t> </a:t>
            </a:r>
          </a:p>
          <a:p>
            <a:pPr lvl="0">
              <a:buFont typeface="Wingdings" pitchFamily="2" charset="2"/>
              <a:buChar char="ð"/>
            </a:pPr>
            <a:endParaRPr kumimoji="0" lang="hu-HU" sz="2400" b="0" i="0" u="none" strike="noStrike" cap="none" normalizeH="0" baseline="0" dirty="0" smtClean="0">
              <a:ln>
                <a:noFill/>
              </a:ln>
              <a:effectLst/>
              <a:latin typeface="Book Antiqua"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5107918" y="0"/>
            <a:ext cx="3597560" cy="270892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ép 16" descr="INJ10147.jpg"/>
          <p:cNvPicPr>
            <a:picLocks noChangeAspect="1"/>
          </p:cNvPicPr>
          <p:nvPr/>
        </p:nvPicPr>
        <p:blipFill>
          <a:blip r:embed="rId3" cstate="print"/>
          <a:srcRect/>
          <a:stretch>
            <a:fillRect/>
          </a:stretch>
        </p:blipFill>
        <p:spPr bwMode="auto">
          <a:xfrm>
            <a:off x="2051720" y="3933056"/>
            <a:ext cx="992187" cy="990600"/>
          </a:xfrm>
          <a:prstGeom prst="rect">
            <a:avLst/>
          </a:prstGeom>
          <a:noFill/>
          <a:ln w="9525">
            <a:noFill/>
            <a:miter lim="800000"/>
            <a:headEnd/>
            <a:tailEnd/>
          </a:ln>
        </p:spPr>
      </p:pic>
      <p:pic>
        <p:nvPicPr>
          <p:cNvPr id="16" name="Kép 16" descr="INJ10147.jpg"/>
          <p:cNvPicPr>
            <a:picLocks noChangeAspect="1"/>
          </p:cNvPicPr>
          <p:nvPr/>
        </p:nvPicPr>
        <p:blipFill>
          <a:blip r:embed="rId3" cstate="print"/>
          <a:srcRect/>
          <a:stretch>
            <a:fillRect/>
          </a:stretch>
        </p:blipFill>
        <p:spPr bwMode="auto">
          <a:xfrm>
            <a:off x="2699792" y="1988840"/>
            <a:ext cx="992187" cy="990600"/>
          </a:xfrm>
          <a:prstGeom prst="rect">
            <a:avLst/>
          </a:prstGeom>
          <a:noFill/>
          <a:ln w="9525">
            <a:noFill/>
            <a:miter lim="800000"/>
            <a:headEnd/>
            <a:tailEnd/>
          </a:ln>
        </p:spPr>
      </p:pic>
      <p:pic>
        <p:nvPicPr>
          <p:cNvPr id="15" name="Kép 16" descr="INJ10147.jpg"/>
          <p:cNvPicPr>
            <a:picLocks noChangeAspect="1"/>
          </p:cNvPicPr>
          <p:nvPr/>
        </p:nvPicPr>
        <p:blipFill>
          <a:blip r:embed="rId3" cstate="print"/>
          <a:srcRect/>
          <a:stretch>
            <a:fillRect/>
          </a:stretch>
        </p:blipFill>
        <p:spPr bwMode="auto">
          <a:xfrm rot="5183195">
            <a:off x="5364088" y="2060848"/>
            <a:ext cx="992187" cy="990600"/>
          </a:xfrm>
          <a:prstGeom prst="rect">
            <a:avLst/>
          </a:prstGeom>
          <a:noFill/>
          <a:ln w="9525">
            <a:noFill/>
            <a:miter lim="800000"/>
            <a:headEnd/>
            <a:tailEnd/>
          </a:ln>
        </p:spPr>
      </p:pic>
      <p:pic>
        <p:nvPicPr>
          <p:cNvPr id="14" name="Kép 16" descr="INJ10147.jpg"/>
          <p:cNvPicPr>
            <a:picLocks noChangeAspect="1"/>
          </p:cNvPicPr>
          <p:nvPr/>
        </p:nvPicPr>
        <p:blipFill>
          <a:blip r:embed="rId3" cstate="print"/>
          <a:srcRect/>
          <a:stretch>
            <a:fillRect/>
          </a:stretch>
        </p:blipFill>
        <p:spPr bwMode="auto">
          <a:xfrm>
            <a:off x="5436096" y="3933056"/>
            <a:ext cx="992187" cy="990600"/>
          </a:xfrm>
          <a:prstGeom prst="rect">
            <a:avLst/>
          </a:prstGeom>
          <a:noFill/>
          <a:ln w="9525">
            <a:noFill/>
            <a:miter lim="800000"/>
            <a:headEnd/>
            <a:tailEnd/>
          </a:ln>
        </p:spPr>
      </p:pic>
      <p:sp>
        <p:nvSpPr>
          <p:cNvPr id="5" name="Cím 1"/>
          <p:cNvSpPr>
            <a:spLocks noGrp="1"/>
          </p:cNvSpPr>
          <p:nvPr>
            <p:ph type="title"/>
          </p:nvPr>
        </p:nvSpPr>
        <p:spPr>
          <a:xfrm>
            <a:off x="684213" y="188913"/>
            <a:ext cx="2591643" cy="508000"/>
          </a:xfrm>
        </p:spPr>
        <p:txBody>
          <a:bodyPr>
            <a:normAutofit fontScale="90000"/>
          </a:bodyPr>
          <a:lstStyle/>
          <a:p>
            <a:pPr>
              <a:defRPr/>
            </a:pPr>
            <a:r>
              <a:rPr lang="hu-HU" sz="3200" b="1" dirty="0" smtClean="0">
                <a:latin typeface="Book Antiqua" pitchFamily="18" charset="0"/>
              </a:rPr>
              <a:t>Szelídség</a:t>
            </a:r>
            <a:endParaRPr lang="hu-HU" dirty="0"/>
          </a:p>
        </p:txBody>
      </p:sp>
      <p:sp>
        <p:nvSpPr>
          <p:cNvPr id="12292" name="Rectangle 1"/>
          <p:cNvSpPr>
            <a:spLocks noChangeArrowheads="1"/>
          </p:cNvSpPr>
          <p:nvPr/>
        </p:nvSpPr>
        <p:spPr bwMode="auto">
          <a:xfrm>
            <a:off x="0" y="-25400"/>
            <a:ext cx="184150" cy="508000"/>
          </a:xfrm>
          <a:prstGeom prst="rect">
            <a:avLst/>
          </a:prstGeom>
          <a:noFill/>
          <a:ln w="9525">
            <a:noFill/>
            <a:miter lim="800000"/>
            <a:headEnd/>
            <a:tailEnd/>
          </a:ln>
        </p:spPr>
        <p:txBody>
          <a:bodyPr wrap="none" anchor="ctr">
            <a:spAutoFit/>
          </a:bodyPr>
          <a:lstStyle/>
          <a:p>
            <a:pPr eaLnBrk="0" hangingPunct="0"/>
            <a:endParaRPr lang="hu-HU" sz="900"/>
          </a:p>
          <a:p>
            <a:pPr eaLnBrk="0" hangingPunct="0"/>
            <a:endParaRPr lang="hu-HU"/>
          </a:p>
        </p:txBody>
      </p:sp>
      <p:sp>
        <p:nvSpPr>
          <p:cNvPr id="7" name="Szövegdoboz 6"/>
          <p:cNvSpPr txBox="1"/>
          <p:nvPr/>
        </p:nvSpPr>
        <p:spPr>
          <a:xfrm>
            <a:off x="1115616" y="2708920"/>
            <a:ext cx="6912768" cy="147732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hu-HU" b="1" dirty="0" smtClean="0">
                <a:solidFill>
                  <a:srgbClr val="0070C0"/>
                </a:solidFill>
                <a:latin typeface="Book Antiqua" pitchFamily="18" charset="0"/>
              </a:rPr>
              <a:t>Máté 11,28 -30 </a:t>
            </a:r>
            <a:r>
              <a:rPr lang="hu-HU" i="1" dirty="0" smtClean="0">
                <a:solidFill>
                  <a:srgbClr val="0070C0"/>
                </a:solidFill>
                <a:latin typeface="Book Antiqua" pitchFamily="18" charset="0"/>
              </a:rPr>
              <a:t>Jöjjetek énhozzám mindnyájan, akik megfáradtatok, és meg vagytok terhelve, és én megnyugvást adok nektek. Vegyétek magatokra az én igámat, és tanuljátok meg tőlem, hogy szelíd vagyok, és alázatos szívű, és megnyugvást találtok lelketeknek.   Mert az én igám boldogító, és az én terhem könnyű."</a:t>
            </a:r>
            <a:endParaRPr lang="hu-HU" i="1" dirty="0">
              <a:solidFill>
                <a:srgbClr val="0070C0"/>
              </a:solidFill>
              <a:latin typeface="Book Antiqua" pitchFamily="18" charset="0"/>
            </a:endParaRPr>
          </a:p>
        </p:txBody>
      </p:sp>
      <p:sp>
        <p:nvSpPr>
          <p:cNvPr id="8" name="Szövegdoboz 7"/>
          <p:cNvSpPr txBox="1"/>
          <p:nvPr/>
        </p:nvSpPr>
        <p:spPr>
          <a:xfrm>
            <a:off x="4788024" y="620688"/>
            <a:ext cx="2664296" cy="369332"/>
          </a:xfrm>
          <a:prstGeom prst="rect">
            <a:avLst/>
          </a:prstGeom>
          <a:noFill/>
        </p:spPr>
        <p:txBody>
          <a:bodyPr wrap="square" rtlCol="0">
            <a:spAutoFit/>
          </a:bodyPr>
          <a:lstStyle/>
          <a:p>
            <a:r>
              <a:rPr lang="hu-HU" b="1" dirty="0" smtClean="0">
                <a:solidFill>
                  <a:srgbClr val="FF0000"/>
                </a:solidFill>
                <a:latin typeface="Book Antiqua" pitchFamily="18" charset="0"/>
              </a:rPr>
              <a:t>Jézus Krisztus szerint:</a:t>
            </a:r>
            <a:endParaRPr lang="hu-HU" b="1" dirty="0">
              <a:solidFill>
                <a:srgbClr val="FF0000"/>
              </a:solidFill>
              <a:latin typeface="Book Antiqua" pitchFamily="18" charset="0"/>
            </a:endParaRPr>
          </a:p>
        </p:txBody>
      </p:sp>
      <p:sp>
        <p:nvSpPr>
          <p:cNvPr id="9" name="Szövegdoboz 8"/>
          <p:cNvSpPr txBox="1"/>
          <p:nvPr/>
        </p:nvSpPr>
        <p:spPr>
          <a:xfrm rot="19986392">
            <a:off x="1567667" y="1419373"/>
            <a:ext cx="2160240" cy="923330"/>
          </a:xfrm>
          <a:prstGeom prst="rect">
            <a:avLst/>
          </a:prstGeom>
          <a:effectLst>
            <a:glow rad="228600">
              <a:schemeClr val="accent1">
                <a:satMod val="175000"/>
                <a:alpha val="40000"/>
              </a:schemeClr>
            </a:glow>
            <a:outerShdw blurRad="50800" dist="20000" dir="5400000" rotWithShape="0">
              <a:srgbClr val="000000">
                <a:alpha val="42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hu-HU" dirty="0" smtClean="0"/>
              <a:t>Szelídnek születünk, vagy szelíddé válunk? </a:t>
            </a:r>
            <a:endParaRPr lang="hu-HU" dirty="0"/>
          </a:p>
        </p:txBody>
      </p:sp>
      <p:sp>
        <p:nvSpPr>
          <p:cNvPr id="11" name="Szövegdoboz 10"/>
          <p:cNvSpPr txBox="1"/>
          <p:nvPr/>
        </p:nvSpPr>
        <p:spPr>
          <a:xfrm rot="501358">
            <a:off x="4860032" y="1412776"/>
            <a:ext cx="2376264" cy="923330"/>
          </a:xfrm>
          <a:prstGeom prst="rect">
            <a:avLst/>
          </a:prstGeom>
          <a:effectLst>
            <a:glow rad="228600">
              <a:schemeClr val="accent6">
                <a:satMod val="175000"/>
                <a:alpha val="40000"/>
              </a:schemeClr>
            </a:glow>
            <a:outerShdw blurRad="50800" dist="20000" dir="5400000" rotWithShape="0">
              <a:srgbClr val="000000">
                <a:alpha val="42000"/>
              </a:srgb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hu-HU" dirty="0" smtClean="0"/>
              <a:t>Hogyan függ össze a fáradtságunk a szelídség hiányával?</a:t>
            </a:r>
            <a:endParaRPr lang="hu-HU" dirty="0"/>
          </a:p>
        </p:txBody>
      </p:sp>
      <p:sp>
        <p:nvSpPr>
          <p:cNvPr id="13" name="Szövegdoboz 12"/>
          <p:cNvSpPr txBox="1"/>
          <p:nvPr/>
        </p:nvSpPr>
        <p:spPr>
          <a:xfrm rot="20985445">
            <a:off x="1367301" y="4531225"/>
            <a:ext cx="2736304" cy="646331"/>
          </a:xfrm>
          <a:prstGeom prst="rect">
            <a:avLst/>
          </a:prstGeom>
          <a:solidFill>
            <a:srgbClr val="FFC000"/>
          </a:solidFill>
          <a:scene3d>
            <a:camera prst="orthographicFront"/>
            <a:lightRig rig="threePt" dir="t"/>
          </a:scene3d>
          <a:sp3d>
            <a:bevelT prst="angle"/>
          </a:sp3d>
        </p:spPr>
        <p:txBody>
          <a:bodyPr wrap="square" rtlCol="0">
            <a:spAutoFit/>
          </a:bodyPr>
          <a:lstStyle/>
          <a:p>
            <a:r>
              <a:rPr lang="hu-HU" dirty="0" smtClean="0">
                <a:latin typeface="Book Antiqua" pitchFamily="18" charset="0"/>
              </a:rPr>
              <a:t>Miben mutatkozott meg Jézus szelídsége? </a:t>
            </a:r>
            <a:endParaRPr lang="hu-HU" dirty="0">
              <a:latin typeface="Book Antiqua" pitchFamily="18" charset="0"/>
            </a:endParaRPr>
          </a:p>
        </p:txBody>
      </p:sp>
      <p:sp>
        <p:nvSpPr>
          <p:cNvPr id="17" name="Szövegdoboz 16"/>
          <p:cNvSpPr txBox="1"/>
          <p:nvPr/>
        </p:nvSpPr>
        <p:spPr>
          <a:xfrm rot="1061750">
            <a:off x="5508104" y="4869160"/>
            <a:ext cx="2304256" cy="646331"/>
          </a:xfrm>
          <a:prstGeom prst="rect">
            <a:avLst/>
          </a:prstGeom>
          <a:solidFill>
            <a:srgbClr val="FF5050"/>
          </a:solidFill>
          <a:ln>
            <a:solidFill>
              <a:srgbClr val="FFCC00"/>
            </a:solidFill>
          </a:ln>
          <a:effectLst>
            <a:outerShdw blurRad="76200" dist="12700" dir="2700000" sy="-23000" kx="-800400" algn="bl" rotWithShape="0">
              <a:prstClr val="black">
                <a:alpha val="20000"/>
              </a:prstClr>
            </a:outerShdw>
          </a:effectLst>
        </p:spPr>
        <p:txBody>
          <a:bodyPr wrap="square" rtlCol="0">
            <a:spAutoFit/>
          </a:bodyPr>
          <a:lstStyle/>
          <a:p>
            <a:r>
              <a:rPr lang="hu-HU" dirty="0" smtClean="0">
                <a:latin typeface="Book Antiqua" pitchFamily="18" charset="0"/>
              </a:rPr>
              <a:t>Akarok-e egyáltalán szelíd ember lenni?</a:t>
            </a:r>
            <a:endParaRPr lang="hu-HU" dirty="0">
              <a:latin typeface="Book Antiqua" pitchFamily="18" charset="0"/>
            </a:endParaRPr>
          </a:p>
        </p:txBody>
      </p:sp>
      <p:sp>
        <p:nvSpPr>
          <p:cNvPr id="19" name="Szövegdoboz 18"/>
          <p:cNvSpPr txBox="1"/>
          <p:nvPr/>
        </p:nvSpPr>
        <p:spPr>
          <a:xfrm>
            <a:off x="467544" y="1196752"/>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0" name="Szövegdoboz 19"/>
          <p:cNvSpPr txBox="1"/>
          <p:nvPr/>
        </p:nvSpPr>
        <p:spPr>
          <a:xfrm>
            <a:off x="7668344" y="1196752"/>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1" name="Szövegdoboz 20"/>
          <p:cNvSpPr txBox="1"/>
          <p:nvPr/>
        </p:nvSpPr>
        <p:spPr>
          <a:xfrm>
            <a:off x="467544" y="3933056"/>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2" name="Szövegdoboz 21"/>
          <p:cNvSpPr txBox="1"/>
          <p:nvPr/>
        </p:nvSpPr>
        <p:spPr>
          <a:xfrm>
            <a:off x="3275856" y="5805264"/>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3" name="Szövegdoboz 22"/>
          <p:cNvSpPr txBox="1"/>
          <p:nvPr/>
        </p:nvSpPr>
        <p:spPr>
          <a:xfrm>
            <a:off x="755576" y="5157192"/>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4" name="Szövegdoboz 23"/>
          <p:cNvSpPr txBox="1"/>
          <p:nvPr/>
        </p:nvSpPr>
        <p:spPr>
          <a:xfrm>
            <a:off x="5508104" y="5589240"/>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5" name="Szövegdoboz 24"/>
          <p:cNvSpPr txBox="1"/>
          <p:nvPr/>
        </p:nvSpPr>
        <p:spPr>
          <a:xfrm>
            <a:off x="179512" y="2636912"/>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6" name="Szövegdoboz 25"/>
          <p:cNvSpPr txBox="1"/>
          <p:nvPr/>
        </p:nvSpPr>
        <p:spPr>
          <a:xfrm>
            <a:off x="3995936" y="1988840"/>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7" name="Szövegdoboz 26"/>
          <p:cNvSpPr txBox="1"/>
          <p:nvPr/>
        </p:nvSpPr>
        <p:spPr>
          <a:xfrm>
            <a:off x="4499992" y="4725144"/>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8" name="Szövegdoboz 27"/>
          <p:cNvSpPr txBox="1"/>
          <p:nvPr/>
        </p:nvSpPr>
        <p:spPr>
          <a:xfrm>
            <a:off x="8388424" y="4581128"/>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29" name="Szövegdoboz 28"/>
          <p:cNvSpPr txBox="1"/>
          <p:nvPr/>
        </p:nvSpPr>
        <p:spPr>
          <a:xfrm>
            <a:off x="3563888" y="332656"/>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
        <p:nvSpPr>
          <p:cNvPr id="30" name="Szövegdoboz 29"/>
          <p:cNvSpPr txBox="1"/>
          <p:nvPr/>
        </p:nvSpPr>
        <p:spPr>
          <a:xfrm>
            <a:off x="4860032" y="5805264"/>
            <a:ext cx="504056" cy="369332"/>
          </a:xfrm>
          <a:prstGeom prst="rect">
            <a:avLst/>
          </a:prstGeom>
          <a:noFill/>
        </p:spPr>
        <p:txBody>
          <a:bodyPr wrap="square" rtlCol="0">
            <a:spAutoFit/>
          </a:bodyPr>
          <a:lstStyle/>
          <a:p>
            <a:r>
              <a:rPr lang="hu-HU" dirty="0" smtClean="0">
                <a:solidFill>
                  <a:srgbClr val="FF0000"/>
                </a:solidFill>
              </a:rPr>
              <a:t>?</a:t>
            </a:r>
            <a:endParaRPr lang="hu-HU"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srcRect/>
          <a:stretch>
            <a:fillRect/>
          </a:stretch>
        </p:blipFill>
        <p:spPr bwMode="auto">
          <a:xfrm>
            <a:off x="755576" y="4365104"/>
            <a:ext cx="3304714" cy="2204864"/>
          </a:xfrm>
          <a:prstGeom prst="rect">
            <a:avLst/>
          </a:prstGeom>
          <a:noFill/>
          <a:ln w="9525">
            <a:no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5861720" y="4005064"/>
            <a:ext cx="2592288" cy="194421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012160" y="188640"/>
            <a:ext cx="2685323" cy="2013992"/>
          </a:xfrm>
          <a:prstGeom prst="rect">
            <a:avLst/>
          </a:prstGeom>
          <a:noFill/>
          <a:ln w="9525">
            <a:noFill/>
            <a:miter lim="800000"/>
            <a:headEnd/>
            <a:tailEnd/>
          </a:ln>
        </p:spPr>
      </p:pic>
      <p:sp>
        <p:nvSpPr>
          <p:cNvPr id="2" name="Cím 1"/>
          <p:cNvSpPr>
            <a:spLocks noGrp="1"/>
          </p:cNvSpPr>
          <p:nvPr>
            <p:ph type="title"/>
          </p:nvPr>
        </p:nvSpPr>
        <p:spPr>
          <a:xfrm>
            <a:off x="395537" y="332656"/>
            <a:ext cx="2664296" cy="508000"/>
          </a:xfrm>
        </p:spPr>
        <p:txBody>
          <a:bodyPr>
            <a:noAutofit/>
          </a:bodyPr>
          <a:lstStyle/>
          <a:p>
            <a:pPr>
              <a:defRPr/>
            </a:pPr>
            <a:r>
              <a:rPr lang="hu-HU" sz="2800" b="1" dirty="0" smtClean="0">
                <a:latin typeface="Book Antiqua" pitchFamily="18" charset="0"/>
              </a:rPr>
              <a:t>Szelídség</a:t>
            </a:r>
            <a:endParaRPr lang="hu-HU" sz="2800" dirty="0"/>
          </a:p>
        </p:txBody>
      </p:sp>
      <p:sp>
        <p:nvSpPr>
          <p:cNvPr id="4098" name="Rectangle 2"/>
          <p:cNvSpPr>
            <a:spLocks noChangeArrowheads="1"/>
          </p:cNvSpPr>
          <p:nvPr/>
        </p:nvSpPr>
        <p:spPr bwMode="auto">
          <a:xfrm>
            <a:off x="467544" y="1412776"/>
            <a:ext cx="6699270" cy="286232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b="0"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"A bibliai időben a szelídség és finomság sokkal többet jelentett,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b="0"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mint napjainkban.  Magában hordja a megszelídítés gondolatát,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b="0"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ahogy egy vadlovat betörtek, hogy irányítható legyen.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b="0"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Míg Pétert a Szentlélek meg nem szelídítette, addig egy nyers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b="0"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és heveskedő ember volt. Azután minden energiáját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b="0"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Isten dicsőségére fordította... Egy szabályozott folyó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b="0"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villamos áramot tud fejleszteni. Egy megfékezett tűz lakást fűthet.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b="0"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A szelídség megszelídített hatalom, erő, szellem és betört vadság.”</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hu-HU"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Billy</a:t>
            </a:r>
            <a:r>
              <a:rPr kumimoji="0" lang="hu-HU"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Graham: A Szentlélek, 211-212.oldal)</a:t>
            </a:r>
            <a:endParaRPr kumimoji="0" lang="hu-HU" b="0" i="0" u="none" strike="noStrike" cap="none" normalizeH="0" baseline="0" dirty="0" smtClean="0">
              <a:ln>
                <a:noFill/>
              </a:ln>
              <a:solidFill>
                <a:schemeClr val="tx1"/>
              </a:solidFill>
              <a:effectLst/>
              <a:latin typeface="Book Antiqu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4394892"/>
            <a:ext cx="3707904" cy="2463108"/>
          </a:xfrm>
          <a:prstGeom prst="rect">
            <a:avLst/>
          </a:prstGeom>
          <a:noFill/>
          <a:ln w="9525">
            <a:noFill/>
            <a:miter lim="800000"/>
            <a:headEnd/>
            <a:tailEnd/>
          </a:ln>
        </p:spPr>
      </p:pic>
      <p:sp>
        <p:nvSpPr>
          <p:cNvPr id="2" name="Cím 1"/>
          <p:cNvSpPr>
            <a:spLocks noGrp="1"/>
          </p:cNvSpPr>
          <p:nvPr>
            <p:ph type="title"/>
          </p:nvPr>
        </p:nvSpPr>
        <p:spPr>
          <a:xfrm>
            <a:off x="395288" y="260350"/>
            <a:ext cx="3827462" cy="581025"/>
          </a:xfrm>
        </p:spPr>
        <p:txBody>
          <a:bodyPr/>
          <a:lstStyle/>
          <a:p>
            <a:pPr>
              <a:defRPr/>
            </a:pPr>
            <a:r>
              <a:rPr lang="hu-HU" sz="2800" b="1" dirty="0" smtClean="0">
                <a:latin typeface="Book Antiqua" pitchFamily="18" charset="0"/>
              </a:rPr>
              <a:t>Szelídség</a:t>
            </a:r>
            <a:endParaRPr lang="hu-HU" sz="2800" dirty="0"/>
          </a:p>
        </p:txBody>
      </p:sp>
      <p:sp>
        <p:nvSpPr>
          <p:cNvPr id="10" name="Téglalap 9"/>
          <p:cNvSpPr/>
          <p:nvPr/>
        </p:nvSpPr>
        <p:spPr>
          <a:xfrm>
            <a:off x="1835696" y="1628800"/>
            <a:ext cx="4572000" cy="286232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hu-HU" sz="2000" dirty="0" smtClean="0">
                <a:solidFill>
                  <a:srgbClr val="0070C0"/>
                </a:solidFill>
                <a:latin typeface="Book Antiqua" pitchFamily="18" charset="0"/>
              </a:rPr>
              <a:t>A Szentírás szerint a szelídség felbecsülhetetlen tulajdonság az élet minden területén, azt a magatartás jelenti, ahogy egy ember az embertársával szemben viselkedik és ahogy munkáját végzi. </a:t>
            </a:r>
            <a:r>
              <a:rPr lang="hu-HU" sz="2000" i="1" dirty="0" smtClean="0">
                <a:solidFill>
                  <a:srgbClr val="0070C0"/>
                </a:solidFill>
                <a:latin typeface="Book Antiqua" pitchFamily="18" charset="0"/>
              </a:rPr>
              <a:t>„Türelemmel a fejedelmet is rá lehet beszélni, és a szelíd szó a csökönyösséget is megtöri.” </a:t>
            </a:r>
            <a:r>
              <a:rPr lang="hu-HU" sz="2000" dirty="0" smtClean="0">
                <a:solidFill>
                  <a:srgbClr val="0070C0"/>
                </a:solidFill>
                <a:latin typeface="Book Antiqua" pitchFamily="18" charset="0"/>
              </a:rPr>
              <a:t>(Péld25,15.)</a:t>
            </a:r>
            <a:endParaRPr lang="hu-HU" sz="2000" dirty="0">
              <a:solidFill>
                <a:srgbClr val="0070C0"/>
              </a:solidFill>
              <a:latin typeface="Book Antiqua" pitchFamily="18" charset="0"/>
            </a:endParaRPr>
          </a:p>
        </p:txBody>
      </p:sp>
      <p:sp>
        <p:nvSpPr>
          <p:cNvPr id="11" name="Szövegdoboz 10"/>
          <p:cNvSpPr txBox="1"/>
          <p:nvPr/>
        </p:nvSpPr>
        <p:spPr>
          <a:xfrm>
            <a:off x="4067944" y="980728"/>
            <a:ext cx="4435830" cy="400110"/>
          </a:xfrm>
          <a:prstGeom prst="rect">
            <a:avLst/>
          </a:prstGeom>
          <a:noFill/>
        </p:spPr>
        <p:txBody>
          <a:bodyPr wrap="none" rtlCol="0">
            <a:spAutoFit/>
          </a:bodyPr>
          <a:lstStyle/>
          <a:p>
            <a:r>
              <a:rPr lang="hu-HU" sz="2000" dirty="0" smtClean="0">
                <a:solidFill>
                  <a:srgbClr val="FF5050"/>
                </a:solidFill>
                <a:latin typeface="Book Antiqua" pitchFamily="18" charset="0"/>
              </a:rPr>
              <a:t>Mit jelent a szelídség a gyakorlatban?</a:t>
            </a:r>
            <a:endParaRPr lang="hu-HU" sz="2000" dirty="0">
              <a:solidFill>
                <a:srgbClr val="FF5050"/>
              </a:solidFill>
              <a:latin typeface="Book Antiqua" pitchFamily="18" charset="0"/>
            </a:endParaRPr>
          </a:p>
        </p:txBody>
      </p:sp>
      <p:sp>
        <p:nvSpPr>
          <p:cNvPr id="12" name="Szövegdoboz 11"/>
          <p:cNvSpPr txBox="1"/>
          <p:nvPr/>
        </p:nvSpPr>
        <p:spPr>
          <a:xfrm>
            <a:off x="5652120" y="4581128"/>
            <a:ext cx="3312368" cy="923330"/>
          </a:xfrm>
          <a:prstGeom prst="rect">
            <a:avLst/>
          </a:prstGeom>
          <a:noFill/>
        </p:spPr>
        <p:txBody>
          <a:bodyPr wrap="square" rtlCol="0">
            <a:spAutoFit/>
          </a:bodyPr>
          <a:lstStyle/>
          <a:p>
            <a:r>
              <a:rPr lang="hu-HU" dirty="0" smtClean="0">
                <a:solidFill>
                  <a:srgbClr val="0070C0"/>
                </a:solidFill>
                <a:latin typeface="Book Antiqua" pitchFamily="18" charset="0"/>
                <a:sym typeface="Wingdings"/>
              </a:rPr>
              <a:t></a:t>
            </a:r>
            <a:r>
              <a:rPr lang="hu-HU" dirty="0" smtClean="0">
                <a:solidFill>
                  <a:srgbClr val="0070C0"/>
                </a:solidFill>
                <a:latin typeface="Book Antiqua" pitchFamily="18" charset="0"/>
              </a:rPr>
              <a:t>Mi a különbség a szelíd beszéd és az alázatoskodó beszéd között?</a:t>
            </a:r>
            <a:endParaRPr lang="hu-HU" dirty="0">
              <a:solidFill>
                <a:srgbClr val="0070C0"/>
              </a:solidFill>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79512" y="4221088"/>
            <a:ext cx="3240360" cy="2430270"/>
          </a:xfrm>
          <a:prstGeom prst="rect">
            <a:avLst/>
          </a:prstGeom>
          <a:noFill/>
          <a:ln w="9525">
            <a:noFill/>
            <a:miter lim="800000"/>
            <a:headEnd/>
            <a:tailEnd/>
          </a:ln>
        </p:spPr>
      </p:pic>
      <p:sp>
        <p:nvSpPr>
          <p:cNvPr id="2" name="Cím 1"/>
          <p:cNvSpPr>
            <a:spLocks noGrp="1"/>
          </p:cNvSpPr>
          <p:nvPr>
            <p:ph type="title"/>
          </p:nvPr>
        </p:nvSpPr>
        <p:spPr>
          <a:xfrm>
            <a:off x="179512" y="188640"/>
            <a:ext cx="2386608" cy="580926"/>
          </a:xfrm>
        </p:spPr>
        <p:txBody>
          <a:bodyPr>
            <a:normAutofit/>
          </a:bodyPr>
          <a:lstStyle/>
          <a:p>
            <a:r>
              <a:rPr lang="hu-HU" sz="2800" b="1" dirty="0" smtClean="0">
                <a:latin typeface="Book Antiqua" pitchFamily="18" charset="0"/>
              </a:rPr>
              <a:t>Szelídség</a:t>
            </a:r>
            <a:endParaRPr lang="hu-HU" sz="2800" dirty="0"/>
          </a:p>
        </p:txBody>
      </p:sp>
      <p:sp>
        <p:nvSpPr>
          <p:cNvPr id="3" name="Tartalom helye 2"/>
          <p:cNvSpPr>
            <a:spLocks noGrp="1"/>
          </p:cNvSpPr>
          <p:nvPr>
            <p:ph sz="quarter" idx="1"/>
          </p:nvPr>
        </p:nvSpPr>
        <p:spPr>
          <a:xfrm>
            <a:off x="2555776" y="1988840"/>
            <a:ext cx="4320480" cy="3024336"/>
          </a:xfrm>
        </p:spPr>
        <p:style>
          <a:lnRef idx="1">
            <a:schemeClr val="accent1"/>
          </a:lnRef>
          <a:fillRef idx="2">
            <a:schemeClr val="accent1"/>
          </a:fillRef>
          <a:effectRef idx="1">
            <a:schemeClr val="accent1"/>
          </a:effectRef>
          <a:fontRef idx="minor">
            <a:schemeClr val="dk1"/>
          </a:fontRef>
        </p:style>
        <p:txBody>
          <a:bodyPr/>
          <a:lstStyle/>
          <a:p>
            <a:pPr>
              <a:buNone/>
            </a:pPr>
            <a:r>
              <a:rPr lang="hu-HU" dirty="0" smtClean="0"/>
              <a:t>    </a:t>
            </a:r>
            <a:r>
              <a:rPr lang="hu-HU" sz="2000" dirty="0" smtClean="0">
                <a:solidFill>
                  <a:srgbClr val="0070C0"/>
                </a:solidFill>
                <a:latin typeface="Book Antiqua" pitchFamily="18" charset="0"/>
              </a:rPr>
              <a:t>A Szentírás a szelíd embert szembehelyezi  a bűnössel. Azt mondja a zsoltáros: </a:t>
            </a:r>
            <a:r>
              <a:rPr lang="hu-HU" sz="2000" i="1" dirty="0" smtClean="0">
                <a:solidFill>
                  <a:srgbClr val="0070C0"/>
                </a:solidFill>
                <a:latin typeface="Book Antiqua" pitchFamily="18" charset="0"/>
              </a:rPr>
              <a:t>„Támogatja az Úr az alázatosakat, de porig alázza a bűnösöket” </a:t>
            </a:r>
            <a:r>
              <a:rPr lang="hu-HU" sz="2000" dirty="0" smtClean="0">
                <a:solidFill>
                  <a:srgbClr val="0070C0"/>
                </a:solidFill>
                <a:latin typeface="Book Antiqua" pitchFamily="18" charset="0"/>
              </a:rPr>
              <a:t>(Zsolt 147,6). A Biblia gondolatai szerint a szelídség nem kevesebb, mint az az alapvető sajátosság, mely az embereket a bűntől távol tartja.</a:t>
            </a:r>
          </a:p>
          <a:p>
            <a:pPr>
              <a:buNone/>
            </a:pPr>
            <a:endParaRPr lang="hu-HU" sz="2000" dirty="0">
              <a:latin typeface="Book Antiqua" pitchFamily="18" charset="0"/>
            </a:endParaRPr>
          </a:p>
        </p:txBody>
      </p:sp>
      <p:sp>
        <p:nvSpPr>
          <p:cNvPr id="5" name="Szövegdoboz 4"/>
          <p:cNvSpPr txBox="1"/>
          <p:nvPr/>
        </p:nvSpPr>
        <p:spPr>
          <a:xfrm>
            <a:off x="4211960" y="692696"/>
            <a:ext cx="4392488" cy="369332"/>
          </a:xfrm>
          <a:prstGeom prst="rect">
            <a:avLst/>
          </a:prstGeom>
          <a:noFill/>
        </p:spPr>
        <p:txBody>
          <a:bodyPr wrap="square" rtlCol="0">
            <a:spAutoFit/>
          </a:bodyPr>
          <a:lstStyle/>
          <a:p>
            <a:r>
              <a:rPr lang="hu-HU" dirty="0" smtClean="0">
                <a:solidFill>
                  <a:srgbClr val="FF5050"/>
                </a:solidFill>
                <a:latin typeface="Book Antiqua" pitchFamily="18" charset="0"/>
              </a:rPr>
              <a:t>Mit jelent a szelídség a gyakorlatban?</a:t>
            </a:r>
            <a:endParaRPr lang="hu-HU" dirty="0">
              <a:solidFill>
                <a:srgbClr val="FF5050"/>
              </a:solidFill>
              <a:latin typeface="Book Antiqua" pitchFamily="18" charset="0"/>
            </a:endParaRPr>
          </a:p>
        </p:txBody>
      </p:sp>
      <p:sp>
        <p:nvSpPr>
          <p:cNvPr id="6" name="Téglalap 5"/>
          <p:cNvSpPr/>
          <p:nvPr/>
        </p:nvSpPr>
        <p:spPr>
          <a:xfrm>
            <a:off x="5364088" y="5301208"/>
            <a:ext cx="3419872" cy="1200329"/>
          </a:xfrm>
          <a:prstGeom prst="rect">
            <a:avLst/>
          </a:prstGeom>
        </p:spPr>
        <p:txBody>
          <a:bodyPr wrap="square">
            <a:spAutoFit/>
          </a:bodyPr>
          <a:lstStyle/>
          <a:p>
            <a:r>
              <a:rPr lang="hu-HU" dirty="0" smtClean="0">
                <a:solidFill>
                  <a:srgbClr val="0070C0"/>
                </a:solidFill>
                <a:latin typeface="Book Antiqua" pitchFamily="18" charset="0"/>
                <a:sym typeface="Wingdings"/>
              </a:rPr>
              <a:t></a:t>
            </a:r>
            <a:r>
              <a:rPr lang="hu-HU" dirty="0" smtClean="0">
                <a:solidFill>
                  <a:srgbClr val="0070C0"/>
                </a:solidFill>
                <a:latin typeface="Book Antiqua" pitchFamily="18" charset="0"/>
              </a:rPr>
              <a:t>Mit jelent az, hogy az Úr valakit támogat?</a:t>
            </a:r>
          </a:p>
          <a:p>
            <a:r>
              <a:rPr lang="hu-HU" dirty="0" smtClean="0">
                <a:solidFill>
                  <a:srgbClr val="0070C0"/>
                </a:solidFill>
                <a:latin typeface="Book Antiqua" pitchFamily="18" charset="0"/>
                <a:sym typeface="Wingdings"/>
              </a:rPr>
              <a:t>Mindig „érzi” az illető, hogy ő Istentől támogatott? </a:t>
            </a:r>
            <a:endParaRPr lang="hu-HU" dirty="0">
              <a:solidFill>
                <a:srgbClr val="0070C0"/>
              </a:solidFill>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doboz 8"/>
          <p:cNvSpPr txBox="1"/>
          <p:nvPr/>
        </p:nvSpPr>
        <p:spPr>
          <a:xfrm>
            <a:off x="0" y="1268760"/>
            <a:ext cx="2808312" cy="646331"/>
          </a:xfrm>
          <a:prstGeom prst="rect">
            <a:avLst/>
          </a:prstGeom>
          <a:noFill/>
        </p:spPr>
        <p:txBody>
          <a:bodyPr wrap="square" rtlCol="0">
            <a:spAutoFit/>
          </a:bodyPr>
          <a:lstStyle/>
          <a:p>
            <a:r>
              <a:rPr lang="hu-HU" dirty="0" smtClean="0">
                <a:solidFill>
                  <a:srgbClr val="0070C0"/>
                </a:solidFill>
                <a:latin typeface="Book Antiqua" pitchFamily="18" charset="0"/>
                <a:sym typeface="Wingdings"/>
              </a:rPr>
              <a:t>Ki az, akit igazán nagy embernek tartunk?</a:t>
            </a:r>
            <a:endParaRPr lang="hu-HU" dirty="0" smtClean="0">
              <a:solidFill>
                <a:srgbClr val="0070C0"/>
              </a:solidFill>
              <a:latin typeface="Book Antiqua" pitchFamily="18" charset="0"/>
            </a:endParaRPr>
          </a:p>
        </p:txBody>
      </p:sp>
      <p:pic>
        <p:nvPicPr>
          <p:cNvPr id="24580" name="Picture 4"/>
          <p:cNvPicPr>
            <a:picLocks noChangeAspect="1" noChangeArrowheads="1"/>
          </p:cNvPicPr>
          <p:nvPr/>
        </p:nvPicPr>
        <p:blipFill>
          <a:blip r:embed="rId2" cstate="print"/>
          <a:srcRect/>
          <a:stretch>
            <a:fillRect/>
          </a:stretch>
        </p:blipFill>
        <p:spPr bwMode="auto">
          <a:xfrm>
            <a:off x="323528" y="4176878"/>
            <a:ext cx="2592288" cy="2438408"/>
          </a:xfrm>
          <a:prstGeom prst="rect">
            <a:avLst/>
          </a:prstGeom>
          <a:noFill/>
          <a:ln w="9525">
            <a:noFill/>
            <a:miter lim="800000"/>
            <a:headEnd/>
            <a:tailEnd/>
          </a:ln>
        </p:spPr>
      </p:pic>
      <p:sp>
        <p:nvSpPr>
          <p:cNvPr id="2" name="Cím 1"/>
          <p:cNvSpPr>
            <a:spLocks noGrp="1"/>
          </p:cNvSpPr>
          <p:nvPr>
            <p:ph type="title"/>
          </p:nvPr>
        </p:nvSpPr>
        <p:spPr>
          <a:xfrm>
            <a:off x="323528" y="404664"/>
            <a:ext cx="2098576" cy="652934"/>
          </a:xfrm>
        </p:spPr>
        <p:txBody>
          <a:bodyPr>
            <a:normAutofit/>
          </a:bodyPr>
          <a:lstStyle/>
          <a:p>
            <a:r>
              <a:rPr lang="hu-HU" sz="2800" dirty="0" smtClean="0">
                <a:latin typeface="Book Antiqua" pitchFamily="18" charset="0"/>
              </a:rPr>
              <a:t>Szelídség</a:t>
            </a:r>
            <a:endParaRPr lang="hu-HU" sz="2800" dirty="0">
              <a:latin typeface="Book Antiqua" pitchFamily="18" charset="0"/>
            </a:endParaRPr>
          </a:p>
        </p:txBody>
      </p:sp>
      <p:sp>
        <p:nvSpPr>
          <p:cNvPr id="3" name="Tartalom helye 2"/>
          <p:cNvSpPr>
            <a:spLocks noGrp="1"/>
          </p:cNvSpPr>
          <p:nvPr>
            <p:ph sz="quarter" idx="1"/>
          </p:nvPr>
        </p:nvSpPr>
        <p:spPr>
          <a:xfrm>
            <a:off x="2627784" y="764704"/>
            <a:ext cx="4608512" cy="4248472"/>
          </a:xfrm>
        </p:spPr>
        <p:style>
          <a:lnRef idx="1">
            <a:schemeClr val="accent1"/>
          </a:lnRef>
          <a:fillRef idx="2">
            <a:schemeClr val="accent1"/>
          </a:fillRef>
          <a:effectRef idx="1">
            <a:schemeClr val="accent1"/>
          </a:effectRef>
          <a:fontRef idx="minor">
            <a:schemeClr val="dk1"/>
          </a:fontRef>
        </p:style>
        <p:txBody>
          <a:bodyPr/>
          <a:lstStyle/>
          <a:p>
            <a:pPr algn="ctr">
              <a:buNone/>
            </a:pPr>
            <a:r>
              <a:rPr lang="hu-HU" sz="3600" dirty="0" smtClean="0">
                <a:latin typeface="Book Antiqua" pitchFamily="18" charset="0"/>
              </a:rPr>
              <a:t>A szelídség </a:t>
            </a:r>
          </a:p>
          <a:p>
            <a:pPr algn="ctr">
              <a:buNone/>
            </a:pPr>
            <a:r>
              <a:rPr lang="hu-HU" sz="3600" dirty="0" smtClean="0">
                <a:latin typeface="Book Antiqua" pitchFamily="18" charset="0"/>
              </a:rPr>
              <a:t>talán a bennünk megnyilvánulható nagyságnak a legkézzelfoghatóbb jele." 	</a:t>
            </a:r>
          </a:p>
          <a:p>
            <a:pPr>
              <a:buNone/>
            </a:pPr>
            <a:r>
              <a:rPr lang="hu-HU" sz="3600" dirty="0" smtClean="0">
                <a:latin typeface="Book Antiqua" pitchFamily="18" charset="0"/>
              </a:rPr>
              <a:t>               </a:t>
            </a:r>
            <a:r>
              <a:rPr lang="hu-HU" sz="2800" dirty="0" err="1" smtClean="0">
                <a:latin typeface="Book Antiqua" pitchFamily="18" charset="0"/>
              </a:rPr>
              <a:t>Billy</a:t>
            </a:r>
            <a:r>
              <a:rPr lang="hu-HU" sz="2800" dirty="0" smtClean="0">
                <a:latin typeface="Book Antiqua" pitchFamily="18" charset="0"/>
              </a:rPr>
              <a:t> Graham</a:t>
            </a:r>
            <a:endParaRPr lang="hu-HU" sz="2800" dirty="0">
              <a:latin typeface="Book Antiqua" pitchFamily="18" charset="0"/>
            </a:endParaRPr>
          </a:p>
        </p:txBody>
      </p:sp>
      <p:sp>
        <p:nvSpPr>
          <p:cNvPr id="11" name="Szövegdoboz 10"/>
          <p:cNvSpPr txBox="1"/>
          <p:nvPr/>
        </p:nvSpPr>
        <p:spPr>
          <a:xfrm>
            <a:off x="3707904" y="5301208"/>
            <a:ext cx="4824536" cy="461665"/>
          </a:xfrm>
          <a:prstGeom prst="rect">
            <a:avLst/>
          </a:prstGeom>
          <a:noFill/>
        </p:spPr>
        <p:txBody>
          <a:bodyPr wrap="square" rtlCol="0">
            <a:spAutoFit/>
          </a:bodyPr>
          <a:lstStyle/>
          <a:p>
            <a:r>
              <a:rPr lang="hu-HU" sz="1200" dirty="0" smtClean="0">
                <a:latin typeface="Book Antiqua" pitchFamily="18" charset="0"/>
                <a:ea typeface="Calibri" pitchFamily="34" charset="0"/>
                <a:cs typeface="Times New Roman" pitchFamily="18" charset="0"/>
              </a:rPr>
              <a:t>Felhasznált irodalom:</a:t>
            </a:r>
          </a:p>
          <a:p>
            <a:r>
              <a:rPr lang="hu-HU" sz="1200" dirty="0" err="1" smtClean="0">
                <a:latin typeface="Book Antiqua" pitchFamily="18" charset="0"/>
                <a:ea typeface="Calibri" pitchFamily="34" charset="0"/>
                <a:cs typeface="Times New Roman" pitchFamily="18" charset="0"/>
              </a:rPr>
              <a:t>Billy</a:t>
            </a:r>
            <a:r>
              <a:rPr lang="hu-HU" sz="1200" dirty="0" smtClean="0">
                <a:latin typeface="Book Antiqua" pitchFamily="18" charset="0"/>
                <a:ea typeface="Calibri" pitchFamily="34" charset="0"/>
                <a:cs typeface="Times New Roman" pitchFamily="18" charset="0"/>
              </a:rPr>
              <a:t> Graham: A Szentlélek</a:t>
            </a:r>
          </a:p>
        </p:txBody>
      </p:sp>
      <p:sp>
        <p:nvSpPr>
          <p:cNvPr id="12" name="Szövegdoboz 11"/>
          <p:cNvSpPr txBox="1"/>
          <p:nvPr/>
        </p:nvSpPr>
        <p:spPr>
          <a:xfrm>
            <a:off x="3275856" y="5733257"/>
            <a:ext cx="5256584" cy="738664"/>
          </a:xfrm>
          <a:prstGeom prst="rect">
            <a:avLst/>
          </a:prstGeom>
          <a:noFill/>
        </p:spPr>
        <p:txBody>
          <a:bodyPr wrap="square" rtlCol="0">
            <a:spAutoFit/>
          </a:bodyPr>
          <a:lstStyle/>
          <a:p>
            <a:r>
              <a:rPr lang="hu-HU" sz="1200" dirty="0" smtClean="0">
                <a:latin typeface="Book Antiqua" pitchFamily="18" charset="0"/>
              </a:rPr>
              <a:t>Nagy István: Az Újszövetség kulcsfogalmai </a:t>
            </a:r>
          </a:p>
          <a:p>
            <a:r>
              <a:rPr lang="hu-HU" sz="1200" dirty="0" smtClean="0">
                <a:latin typeface="Book Antiqua" pitchFamily="18" charset="0"/>
              </a:rPr>
              <a:t>http://www.merenyi.baptist.hu/index.php?m=2981</a:t>
            </a:r>
          </a:p>
          <a:p>
            <a:endParaRPr lang="hu-H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395288" y="260350"/>
            <a:ext cx="1872456" cy="581025"/>
          </a:xfrm>
        </p:spPr>
        <p:txBody>
          <a:bodyPr/>
          <a:lstStyle/>
          <a:p>
            <a:pPr>
              <a:defRPr/>
            </a:pPr>
            <a:r>
              <a:rPr lang="hu-HU" sz="2800" b="1" dirty="0" smtClean="0">
                <a:latin typeface="Book Antiqua" pitchFamily="18" charset="0"/>
              </a:rPr>
              <a:t>Szelídség</a:t>
            </a:r>
            <a:endParaRPr lang="hu-HU" sz="2800" dirty="0"/>
          </a:p>
        </p:txBody>
      </p:sp>
      <p:sp>
        <p:nvSpPr>
          <p:cNvPr id="6" name="Szövegdoboz 5"/>
          <p:cNvSpPr txBox="1"/>
          <p:nvPr/>
        </p:nvSpPr>
        <p:spPr>
          <a:xfrm>
            <a:off x="827584" y="1844824"/>
            <a:ext cx="4464496" cy="3139321"/>
          </a:xfrm>
          <a:prstGeom prst="rect">
            <a:avLst/>
          </a:prstGeom>
          <a:noFill/>
        </p:spPr>
        <p:txBody>
          <a:bodyPr wrap="square" rtlCol="0">
            <a:spAutoFit/>
          </a:bodyPr>
          <a:lstStyle/>
          <a:p>
            <a:r>
              <a:rPr lang="hu-HU" dirty="0" err="1" smtClean="0">
                <a:latin typeface="Book Antiqua" pitchFamily="18" charset="0"/>
                <a:ea typeface="Calibri" pitchFamily="34" charset="0"/>
                <a:cs typeface="Times New Roman" pitchFamily="18" charset="0"/>
              </a:rPr>
              <a:t>Billy</a:t>
            </a:r>
            <a:r>
              <a:rPr lang="hu-HU" dirty="0" smtClean="0">
                <a:latin typeface="Book Antiqua" pitchFamily="18" charset="0"/>
                <a:ea typeface="Calibri" pitchFamily="34" charset="0"/>
                <a:cs typeface="Times New Roman" pitchFamily="18" charset="0"/>
              </a:rPr>
              <a:t> Graham: A Szentlélek</a:t>
            </a:r>
          </a:p>
          <a:p>
            <a:endParaRPr lang="hu-HU" dirty="0" smtClean="0">
              <a:latin typeface="Book Antiqua" pitchFamily="18" charset="0"/>
              <a:cs typeface="Times New Roman" pitchFamily="18" charset="0"/>
            </a:endParaRPr>
          </a:p>
          <a:p>
            <a:endParaRPr lang="hu-HU" dirty="0" smtClean="0">
              <a:latin typeface="Book Antiqua" pitchFamily="18" charset="0"/>
              <a:cs typeface="Times New Roman" pitchFamily="18" charset="0"/>
            </a:endParaRPr>
          </a:p>
          <a:p>
            <a:endParaRPr lang="hu-HU" dirty="0" smtClean="0">
              <a:latin typeface="Book Antiqua" pitchFamily="18" charset="0"/>
              <a:cs typeface="Times New Roman" pitchFamily="18" charset="0"/>
            </a:endParaRPr>
          </a:p>
          <a:p>
            <a:endParaRPr lang="hu-HU" dirty="0" smtClean="0">
              <a:latin typeface="Book Antiqua" pitchFamily="18" charset="0"/>
              <a:cs typeface="Times New Roman" pitchFamily="18" charset="0"/>
            </a:endParaRPr>
          </a:p>
          <a:p>
            <a:endParaRPr lang="hu-HU" dirty="0" smtClean="0">
              <a:latin typeface="Book Antiqua" pitchFamily="18" charset="0"/>
              <a:cs typeface="Times New Roman" pitchFamily="18" charset="0"/>
            </a:endParaRPr>
          </a:p>
          <a:p>
            <a:endParaRPr lang="hu-HU" dirty="0" smtClean="0">
              <a:latin typeface="Book Antiqua" pitchFamily="18" charset="0"/>
              <a:cs typeface="Times New Roman" pitchFamily="18" charset="0"/>
            </a:endParaRPr>
          </a:p>
          <a:p>
            <a:endParaRPr lang="hu-HU" dirty="0" smtClean="0">
              <a:latin typeface="Book Antiqua" pitchFamily="18" charset="0"/>
              <a:cs typeface="Times New Roman" pitchFamily="18" charset="0"/>
            </a:endParaRPr>
          </a:p>
          <a:p>
            <a:endParaRPr lang="hu-HU" dirty="0" smtClean="0">
              <a:latin typeface="Book Antiqua" pitchFamily="18" charset="0"/>
              <a:cs typeface="Times New Roman" pitchFamily="18" charset="0"/>
            </a:endParaRPr>
          </a:p>
          <a:p>
            <a:endParaRPr lang="hu-HU" dirty="0" smtClean="0">
              <a:latin typeface="Book Antiqua" pitchFamily="18" charset="0"/>
              <a:cs typeface="Times New Roman" pitchFamily="18" charset="0"/>
            </a:endParaRPr>
          </a:p>
          <a:p>
            <a:endParaRPr lang="hu-HU" dirty="0"/>
          </a:p>
        </p:txBody>
      </p:sp>
      <p:sp>
        <p:nvSpPr>
          <p:cNvPr id="7" name="Téglalap 6"/>
          <p:cNvSpPr/>
          <p:nvPr/>
        </p:nvSpPr>
        <p:spPr>
          <a:xfrm>
            <a:off x="2286000" y="2690336"/>
            <a:ext cx="4572000" cy="1477328"/>
          </a:xfrm>
          <a:prstGeom prst="rect">
            <a:avLst/>
          </a:prstGeom>
        </p:spPr>
        <p:txBody>
          <a:bodyPr>
            <a:spAutoFit/>
          </a:bodyPr>
          <a:lstStyle/>
          <a:p>
            <a:r>
              <a:rPr lang="hu-HU" dirty="0" smtClean="0">
                <a:solidFill>
                  <a:srgbClr val="0070C0"/>
                </a:solidFill>
              </a:rPr>
              <a:t> Nagy István: Az Újszövetség kulcsfogalmai </a:t>
            </a:r>
          </a:p>
          <a:p>
            <a:r>
              <a:rPr lang="hu-HU" u="sng" dirty="0" smtClean="0">
                <a:hlinkClick r:id="rId2"/>
              </a:rPr>
              <a:t>http://csecsy.hu/konyvek/nagy_istvan/az_ujszovetseg_kulcsfogalmai/praytes_-_szelidseg_onuralom</a:t>
            </a:r>
            <a:endParaRPr lang="hu-H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Oriel</Template>
  <TotalTime>2157</TotalTime>
  <Words>543</Words>
  <Application>Microsoft Office PowerPoint</Application>
  <PresentationFormat>Diavetítés a képernyőre (4:3 oldalarány)</PresentationFormat>
  <Paragraphs>94</Paragraphs>
  <Slides>9</Slides>
  <Notes>2</Notes>
  <HiddenSlides>0</HiddenSlides>
  <MMClips>0</MMClips>
  <ScaleCrop>false</ScaleCrop>
  <HeadingPairs>
    <vt:vector size="4" baseType="variant">
      <vt:variant>
        <vt:lpstr>Téma</vt:lpstr>
      </vt:variant>
      <vt:variant>
        <vt:i4>1</vt:i4>
      </vt:variant>
      <vt:variant>
        <vt:lpstr>Diacímek</vt:lpstr>
      </vt:variant>
      <vt:variant>
        <vt:i4>9</vt:i4>
      </vt:variant>
    </vt:vector>
  </HeadingPairs>
  <TitlesOfParts>
    <vt:vector size="10" baseType="lpstr">
      <vt:lpstr>Loggia</vt:lpstr>
      <vt:lpstr>A LÉLEK GYÜMÖLCSEI 6. „A LÉLEK GYÜMÖLCSE PEDIG:   SZELÍDSÉG … „  (GALATA 5, 22)</vt:lpstr>
      <vt:lpstr>szelídség</vt:lpstr>
      <vt:lpstr>szelídség</vt:lpstr>
      <vt:lpstr>Szelídség</vt:lpstr>
      <vt:lpstr>Szelídség</vt:lpstr>
      <vt:lpstr>Szelídség</vt:lpstr>
      <vt:lpstr>Szelídség</vt:lpstr>
      <vt:lpstr>Szelídség</vt:lpstr>
      <vt:lpstr>Szelídség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ildiko</dc:creator>
  <cp:lastModifiedBy>diak</cp:lastModifiedBy>
  <cp:revision>175</cp:revision>
  <dcterms:created xsi:type="dcterms:W3CDTF">2009-02-11T17:20:48Z</dcterms:created>
  <dcterms:modified xsi:type="dcterms:W3CDTF">2012-03-01T09:37:42Z</dcterms:modified>
</cp:coreProperties>
</file>